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1" r:id="rId5"/>
    <p:sldMasterId id="2147483685" r:id="rId6"/>
  </p:sldMasterIdLst>
  <p:notesMasterIdLst>
    <p:notesMasterId r:id="rId50"/>
  </p:notesMasterIdLst>
  <p:sldIdLst>
    <p:sldId id="302" r:id="rId7"/>
    <p:sldId id="272" r:id="rId8"/>
    <p:sldId id="283" r:id="rId9"/>
    <p:sldId id="303" r:id="rId10"/>
    <p:sldId id="284" r:id="rId11"/>
    <p:sldId id="274" r:id="rId12"/>
    <p:sldId id="304" r:id="rId13"/>
    <p:sldId id="308" r:id="rId14"/>
    <p:sldId id="309" r:id="rId15"/>
    <p:sldId id="310" r:id="rId16"/>
    <p:sldId id="311" r:id="rId17"/>
    <p:sldId id="312" r:id="rId18"/>
    <p:sldId id="313" r:id="rId19"/>
    <p:sldId id="314" r:id="rId20"/>
    <p:sldId id="316" r:id="rId21"/>
    <p:sldId id="317" r:id="rId22"/>
    <p:sldId id="318" r:id="rId23"/>
    <p:sldId id="305" r:id="rId24"/>
    <p:sldId id="319" r:id="rId25"/>
    <p:sldId id="320" r:id="rId26"/>
    <p:sldId id="321" r:id="rId27"/>
    <p:sldId id="322" r:id="rId28"/>
    <p:sldId id="306" r:id="rId29"/>
    <p:sldId id="323" r:id="rId30"/>
    <p:sldId id="324"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271" r:id="rId47"/>
    <p:sldId id="290" r:id="rId48"/>
    <p:sldId id="28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32773"/>
    <a:srgbClr val="67717F"/>
    <a:srgbClr val="68717F"/>
    <a:srgbClr val="726B70"/>
    <a:srgbClr val="B2B3B3"/>
    <a:srgbClr val="6600FF"/>
    <a:srgbClr val="E7BFE8"/>
    <a:srgbClr val="CE88CB"/>
    <a:srgbClr val="B99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0" autoAdjust="0"/>
    <p:restoredTop sz="85887" autoAdjust="0"/>
  </p:normalViewPr>
  <p:slideViewPr>
    <p:cSldViewPr snapToGrid="0">
      <p:cViewPr varScale="1">
        <p:scale>
          <a:sx n="107" d="100"/>
          <a:sy n="107" d="100"/>
        </p:scale>
        <p:origin x="106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ina.gaja" userId="S::dhina.gaja_gmail.com#ext#@ktripathy.onmicrosoft.com::20794bad-9f8f-4c30-bedb-71eb7e8fa748" providerId="AD" clId="Web-{CAC88F4A-E28E-4750-AB54-EE2834FD1AFE}"/>
    <pc:docChg chg="modSld">
      <pc:chgData name="dhina.gaja" userId="S::dhina.gaja_gmail.com#ext#@ktripathy.onmicrosoft.com::20794bad-9f8f-4c30-bedb-71eb7e8fa748" providerId="AD" clId="Web-{CAC88F4A-E28E-4750-AB54-EE2834FD1AFE}" dt="2021-01-09T04:58:49.484" v="62"/>
      <pc:docMkLst>
        <pc:docMk/>
      </pc:docMkLst>
      <pc:sldChg chg="modSp">
        <pc:chgData name="dhina.gaja" userId="S::dhina.gaja_gmail.com#ext#@ktripathy.onmicrosoft.com::20794bad-9f8f-4c30-bedb-71eb7e8fa748" providerId="AD" clId="Web-{CAC88F4A-E28E-4750-AB54-EE2834FD1AFE}" dt="2021-01-09T04:54:02.215" v="2" actId="1076"/>
        <pc:sldMkLst>
          <pc:docMk/>
          <pc:sldMk cId="1814514101" sldId="272"/>
        </pc:sldMkLst>
        <pc:spChg chg="mod">
          <ac:chgData name="dhina.gaja" userId="S::dhina.gaja_gmail.com#ext#@ktripathy.onmicrosoft.com::20794bad-9f8f-4c30-bedb-71eb7e8fa748" providerId="AD" clId="Web-{CAC88F4A-E28E-4750-AB54-EE2834FD1AFE}" dt="2021-01-09T04:54:02.215" v="2" actId="1076"/>
          <ac:spMkLst>
            <pc:docMk/>
            <pc:sldMk cId="1814514101" sldId="272"/>
            <ac:spMk id="2" creationId="{E74A036C-BA54-45FC-9987-BE658FE42601}"/>
          </ac:spMkLst>
        </pc:spChg>
      </pc:sldChg>
      <pc:sldChg chg="modSp">
        <pc:chgData name="dhina.gaja" userId="S::dhina.gaja_gmail.com#ext#@ktripathy.onmicrosoft.com::20794bad-9f8f-4c30-bedb-71eb7e8fa748" providerId="AD" clId="Web-{CAC88F4A-E28E-4750-AB54-EE2834FD1AFE}" dt="2021-01-09T04:53:36.262" v="0" actId="14100"/>
        <pc:sldMkLst>
          <pc:docMk/>
          <pc:sldMk cId="4138252610" sldId="280"/>
        </pc:sldMkLst>
        <pc:spChg chg="mod">
          <ac:chgData name="dhina.gaja" userId="S::dhina.gaja_gmail.com#ext#@ktripathy.onmicrosoft.com::20794bad-9f8f-4c30-bedb-71eb7e8fa748" providerId="AD" clId="Web-{CAC88F4A-E28E-4750-AB54-EE2834FD1AFE}" dt="2021-01-09T04:53:36.262" v="0" actId="14100"/>
          <ac:spMkLst>
            <pc:docMk/>
            <pc:sldMk cId="4138252610" sldId="280"/>
            <ac:spMk id="2" creationId="{12233200-9E83-4FFD-8A31-1D80C3550579}"/>
          </ac:spMkLst>
        </pc:spChg>
      </pc:sldChg>
      <pc:sldChg chg="modSp">
        <pc:chgData name="dhina.gaja" userId="S::dhina.gaja_gmail.com#ext#@ktripathy.onmicrosoft.com::20794bad-9f8f-4c30-bedb-71eb7e8fa748" providerId="AD" clId="Web-{CAC88F4A-E28E-4750-AB54-EE2834FD1AFE}" dt="2021-01-09T04:58:45.156" v="61" actId="20577"/>
        <pc:sldMkLst>
          <pc:docMk/>
          <pc:sldMk cId="57221588" sldId="283"/>
        </pc:sldMkLst>
        <pc:spChg chg="mod">
          <ac:chgData name="dhina.gaja" userId="S::dhina.gaja_gmail.com#ext#@ktripathy.onmicrosoft.com::20794bad-9f8f-4c30-bedb-71eb7e8fa748" providerId="AD" clId="Web-{CAC88F4A-E28E-4750-AB54-EE2834FD1AFE}" dt="2021-01-09T04:58:45.156" v="61" actId="20577"/>
          <ac:spMkLst>
            <pc:docMk/>
            <pc:sldMk cId="57221588" sldId="283"/>
            <ac:spMk id="2" creationId="{49C9B5A3-FEB9-4BF6-81BD-4A1A0DEE9458}"/>
          </ac:spMkLst>
        </pc:spChg>
      </pc:sldChg>
      <pc:sldChg chg="addSp delSp modSp">
        <pc:chgData name="dhina.gaja" userId="S::dhina.gaja_gmail.com#ext#@ktripathy.onmicrosoft.com::20794bad-9f8f-4c30-bedb-71eb7e8fa748" providerId="AD" clId="Web-{CAC88F4A-E28E-4750-AB54-EE2834FD1AFE}" dt="2021-01-09T04:58:49.484" v="62"/>
        <pc:sldMkLst>
          <pc:docMk/>
          <pc:sldMk cId="460613329" sldId="284"/>
        </pc:sldMkLst>
        <pc:spChg chg="del">
          <ac:chgData name="dhina.gaja" userId="S::dhina.gaja_gmail.com#ext#@ktripathy.onmicrosoft.com::20794bad-9f8f-4c30-bedb-71eb7e8fa748" providerId="AD" clId="Web-{CAC88F4A-E28E-4750-AB54-EE2834FD1AFE}" dt="2021-01-09T04:57:58.234" v="54"/>
          <ac:spMkLst>
            <pc:docMk/>
            <pc:sldMk cId="460613329" sldId="284"/>
            <ac:spMk id="3" creationId="{5BE34B62-DC48-42FA-9675-6BBBBBE3C1A6}"/>
          </ac:spMkLst>
        </pc:spChg>
        <pc:spChg chg="del">
          <ac:chgData name="dhina.gaja" userId="S::dhina.gaja_gmail.com#ext#@ktripathy.onmicrosoft.com::20794bad-9f8f-4c30-bedb-71eb7e8fa748" providerId="AD" clId="Web-{CAC88F4A-E28E-4750-AB54-EE2834FD1AFE}" dt="2021-01-09T04:57:50.031" v="52"/>
          <ac:spMkLst>
            <pc:docMk/>
            <pc:sldMk cId="460613329" sldId="284"/>
            <ac:spMk id="4" creationId="{2A8DFCFC-1C35-41B4-8016-CD49CD12EEE1}"/>
          </ac:spMkLst>
        </pc:spChg>
        <pc:spChg chg="add mod">
          <ac:chgData name="dhina.gaja" userId="S::dhina.gaja_gmail.com#ext#@ktripathy.onmicrosoft.com::20794bad-9f8f-4c30-bedb-71eb7e8fa748" providerId="AD" clId="Web-{CAC88F4A-E28E-4750-AB54-EE2834FD1AFE}" dt="2021-01-09T04:57:50.765" v="53"/>
          <ac:spMkLst>
            <pc:docMk/>
            <pc:sldMk cId="460613329" sldId="284"/>
            <ac:spMk id="6" creationId="{497F53FD-FCE2-4CF0-8021-C58214CA32DD}"/>
          </ac:spMkLst>
        </pc:spChg>
        <pc:spChg chg="add del mod">
          <ac:chgData name="dhina.gaja" userId="S::dhina.gaja_gmail.com#ext#@ktripathy.onmicrosoft.com::20794bad-9f8f-4c30-bedb-71eb7e8fa748" providerId="AD" clId="Web-{CAC88F4A-E28E-4750-AB54-EE2834FD1AFE}" dt="2021-01-09T04:58:49.484" v="62"/>
          <ac:spMkLst>
            <pc:docMk/>
            <pc:sldMk cId="460613329" sldId="284"/>
            <ac:spMk id="8" creationId="{74468EDC-5EFB-4BEE-8C85-2EEA5E2F97E7}"/>
          </ac:spMkLst>
        </pc:spChg>
      </pc:sldChg>
      <pc:sldChg chg="mod modShow">
        <pc:chgData name="dhina.gaja" userId="S::dhina.gaja_gmail.com#ext#@ktripathy.onmicrosoft.com::20794bad-9f8f-4c30-bedb-71eb7e8fa748" providerId="AD" clId="Web-{CAC88F4A-E28E-4750-AB54-EE2834FD1AFE}" dt="2021-01-09T04:57:26.281" v="51"/>
        <pc:sldMkLst>
          <pc:docMk/>
          <pc:sldMk cId="2691772469" sldId="286"/>
        </pc:sldMkLst>
      </pc:sldChg>
    </pc:docChg>
  </pc:docChgLst>
  <pc:docChgLst>
    <pc:chgData name="dhina.gaja" userId="S::dhina.gaja_gmail.com#ext#@ktripathy.onmicrosoft.com::20794bad-9f8f-4c30-bedb-71eb7e8fa748" providerId="AD" clId="Web-{16650894-7062-4A40-8099-3457C89D17BD}"/>
    <pc:docChg chg="addSld delSld modSld">
      <pc:chgData name="dhina.gaja" userId="S::dhina.gaja_gmail.com#ext#@ktripathy.onmicrosoft.com::20794bad-9f8f-4c30-bedb-71eb7e8fa748" providerId="AD" clId="Web-{16650894-7062-4A40-8099-3457C89D17BD}" dt="2021-01-09T05:15:14.397" v="313" actId="20577"/>
      <pc:docMkLst>
        <pc:docMk/>
      </pc:docMkLst>
      <pc:sldChg chg="modSp">
        <pc:chgData name="dhina.gaja" userId="S::dhina.gaja_gmail.com#ext#@ktripathy.onmicrosoft.com::20794bad-9f8f-4c30-bedb-71eb7e8fa748" providerId="AD" clId="Web-{16650894-7062-4A40-8099-3457C89D17BD}" dt="2021-01-09T05:13:20.333" v="304" actId="20577"/>
        <pc:sldMkLst>
          <pc:docMk/>
          <pc:sldMk cId="2395435843" sldId="274"/>
        </pc:sldMkLst>
        <pc:spChg chg="mod">
          <ac:chgData name="dhina.gaja" userId="S::dhina.gaja_gmail.com#ext#@ktripathy.onmicrosoft.com::20794bad-9f8f-4c30-bedb-71eb7e8fa748" providerId="AD" clId="Web-{16650894-7062-4A40-8099-3457C89D17BD}" dt="2021-01-09T05:13:16.818" v="300" actId="20577"/>
          <ac:spMkLst>
            <pc:docMk/>
            <pc:sldMk cId="2395435843" sldId="274"/>
            <ac:spMk id="2" creationId="{B1CEE9F9-7DA5-46BE-8FD3-98FC7600B400}"/>
          </ac:spMkLst>
        </pc:spChg>
        <pc:spChg chg="mod">
          <ac:chgData name="dhina.gaja" userId="S::dhina.gaja_gmail.com#ext#@ktripathy.onmicrosoft.com::20794bad-9f8f-4c30-bedb-71eb7e8fa748" providerId="AD" clId="Web-{16650894-7062-4A40-8099-3457C89D17BD}" dt="2021-01-09T05:13:20.333" v="304" actId="20577"/>
          <ac:spMkLst>
            <pc:docMk/>
            <pc:sldMk cId="2395435843" sldId="274"/>
            <ac:spMk id="3" creationId="{87541EC9-263C-4672-B5CC-D58181D9EC46}"/>
          </ac:spMkLst>
        </pc:spChg>
      </pc:sldChg>
      <pc:sldChg chg="modSp">
        <pc:chgData name="dhina.gaja" userId="S::dhina.gaja_gmail.com#ext#@ktripathy.onmicrosoft.com::20794bad-9f8f-4c30-bedb-71eb7e8fa748" providerId="AD" clId="Web-{16650894-7062-4A40-8099-3457C89D17BD}" dt="2021-01-09T05:15:12.615" v="311" actId="20577"/>
        <pc:sldMkLst>
          <pc:docMk/>
          <pc:sldMk cId="4138252610" sldId="280"/>
        </pc:sldMkLst>
        <pc:spChg chg="mod">
          <ac:chgData name="dhina.gaja" userId="S::dhina.gaja_gmail.com#ext#@ktripathy.onmicrosoft.com::20794bad-9f8f-4c30-bedb-71eb7e8fa748" providerId="AD" clId="Web-{16650894-7062-4A40-8099-3457C89D17BD}" dt="2021-01-09T05:15:12.615" v="311" actId="20577"/>
          <ac:spMkLst>
            <pc:docMk/>
            <pc:sldMk cId="4138252610" sldId="280"/>
            <ac:spMk id="2" creationId="{12233200-9E83-4FFD-8A31-1D80C3550579}"/>
          </ac:spMkLst>
        </pc:spChg>
        <pc:spChg chg="mod">
          <ac:chgData name="dhina.gaja" userId="S::dhina.gaja_gmail.com#ext#@ktripathy.onmicrosoft.com::20794bad-9f8f-4c30-bedb-71eb7e8fa748" providerId="AD" clId="Web-{16650894-7062-4A40-8099-3457C89D17BD}" dt="2021-01-09T05:15:04.709" v="310" actId="1076"/>
          <ac:spMkLst>
            <pc:docMk/>
            <pc:sldMk cId="4138252610" sldId="280"/>
            <ac:spMk id="5" creationId="{D0EF7A67-E46C-4B60-B71D-A4D694261DB2}"/>
          </ac:spMkLst>
        </pc:spChg>
        <pc:picChg chg="mod">
          <ac:chgData name="dhina.gaja" userId="S::dhina.gaja_gmail.com#ext#@ktripathy.onmicrosoft.com::20794bad-9f8f-4c30-bedb-71eb7e8fa748" providerId="AD" clId="Web-{16650894-7062-4A40-8099-3457C89D17BD}" dt="2021-01-09T05:14:50.912" v="309" actId="1076"/>
          <ac:picMkLst>
            <pc:docMk/>
            <pc:sldMk cId="4138252610" sldId="280"/>
            <ac:picMk id="4" creationId="{1AEC8162-D9C6-434D-9467-952F69B3534C}"/>
          </ac:picMkLst>
        </pc:picChg>
      </pc:sldChg>
      <pc:sldChg chg="modSp">
        <pc:chgData name="dhina.gaja" userId="S::dhina.gaja_gmail.com#ext#@ktripathy.onmicrosoft.com::20794bad-9f8f-4c30-bedb-71eb7e8fa748" providerId="AD" clId="Web-{16650894-7062-4A40-8099-3457C89D17BD}" dt="2021-01-09T05:11:43.161" v="290" actId="1076"/>
        <pc:sldMkLst>
          <pc:docMk/>
          <pc:sldMk cId="57221588" sldId="283"/>
        </pc:sldMkLst>
        <pc:spChg chg="mod">
          <ac:chgData name="dhina.gaja" userId="S::dhina.gaja_gmail.com#ext#@ktripathy.onmicrosoft.com::20794bad-9f8f-4c30-bedb-71eb7e8fa748" providerId="AD" clId="Web-{16650894-7062-4A40-8099-3457C89D17BD}" dt="2021-01-09T05:11:43.161" v="290" actId="1076"/>
          <ac:spMkLst>
            <pc:docMk/>
            <pc:sldMk cId="57221588" sldId="283"/>
            <ac:spMk id="2" creationId="{49C9B5A3-FEB9-4BF6-81BD-4A1A0DEE9458}"/>
          </ac:spMkLst>
        </pc:spChg>
        <pc:spChg chg="mod">
          <ac:chgData name="dhina.gaja" userId="S::dhina.gaja_gmail.com#ext#@ktripathy.onmicrosoft.com::20794bad-9f8f-4c30-bedb-71eb7e8fa748" providerId="AD" clId="Web-{16650894-7062-4A40-8099-3457C89D17BD}" dt="2021-01-09T05:11:36.864" v="289" actId="14100"/>
          <ac:spMkLst>
            <pc:docMk/>
            <pc:sldMk cId="57221588" sldId="283"/>
            <ac:spMk id="3" creationId="{2150AFDD-1AE3-4568-B000-B1E8BCEF185D}"/>
          </ac:spMkLst>
        </pc:spChg>
      </pc:sldChg>
      <pc:sldChg chg="addSp modSp">
        <pc:chgData name="dhina.gaja" userId="S::dhina.gaja_gmail.com#ext#@ktripathy.onmicrosoft.com::20794bad-9f8f-4c30-bedb-71eb7e8fa748" providerId="AD" clId="Web-{16650894-7062-4A40-8099-3457C89D17BD}" dt="2021-01-09T05:12:54.443" v="297"/>
        <pc:sldMkLst>
          <pc:docMk/>
          <pc:sldMk cId="460613329" sldId="284"/>
        </pc:sldMkLst>
        <pc:spChg chg="add mod">
          <ac:chgData name="dhina.gaja" userId="S::dhina.gaja_gmail.com#ext#@ktripathy.onmicrosoft.com::20794bad-9f8f-4c30-bedb-71eb7e8fa748" providerId="AD" clId="Web-{16650894-7062-4A40-8099-3457C89D17BD}" dt="2021-01-09T05:12:54.443" v="297"/>
          <ac:spMkLst>
            <pc:docMk/>
            <pc:sldMk cId="460613329" sldId="284"/>
            <ac:spMk id="3" creationId="{078D7EEC-238E-4501-8639-F28FEA6E07EA}"/>
          </ac:spMkLst>
        </pc:spChg>
        <pc:spChg chg="mod">
          <ac:chgData name="dhina.gaja" userId="S::dhina.gaja_gmail.com#ext#@ktripathy.onmicrosoft.com::20794bad-9f8f-4c30-bedb-71eb7e8fa748" providerId="AD" clId="Web-{16650894-7062-4A40-8099-3457C89D17BD}" dt="2021-01-09T05:12:47.443" v="296" actId="1076"/>
          <ac:spMkLst>
            <pc:docMk/>
            <pc:sldMk cId="460613329" sldId="284"/>
            <ac:spMk id="6" creationId="{497F53FD-FCE2-4CF0-8021-C58214CA32DD}"/>
          </ac:spMkLst>
        </pc:spChg>
      </pc:sldChg>
      <pc:sldChg chg="modSp add replId">
        <pc:chgData name="dhina.gaja" userId="S::dhina.gaja_gmail.com#ext#@ktripathy.onmicrosoft.com::20794bad-9f8f-4c30-bedb-71eb7e8fa748" providerId="AD" clId="Web-{16650894-7062-4A40-8099-3457C89D17BD}" dt="2021-01-09T05:11:16.895" v="285" actId="20577"/>
        <pc:sldMkLst>
          <pc:docMk/>
          <pc:sldMk cId="3936304813" sldId="287"/>
        </pc:sldMkLst>
        <pc:spChg chg="mod">
          <ac:chgData name="dhina.gaja" userId="S::dhina.gaja_gmail.com#ext#@ktripathy.onmicrosoft.com::20794bad-9f8f-4c30-bedb-71eb7e8fa748" providerId="AD" clId="Web-{16650894-7062-4A40-8099-3457C89D17BD}" dt="2021-01-09T05:11:16.895" v="285" actId="20577"/>
          <ac:spMkLst>
            <pc:docMk/>
            <pc:sldMk cId="3936304813" sldId="287"/>
            <ac:spMk id="2" creationId="{62EF540C-63D9-4102-9168-DD270C7DEE76}"/>
          </ac:spMkLst>
        </pc:spChg>
        <pc:spChg chg="mod">
          <ac:chgData name="dhina.gaja" userId="S::dhina.gaja_gmail.com#ext#@ktripathy.onmicrosoft.com::20794bad-9f8f-4c30-bedb-71eb7e8fa748" providerId="AD" clId="Web-{16650894-7062-4A40-8099-3457C89D17BD}" dt="2021-01-09T05:04:44.903" v="251" actId="1076"/>
          <ac:spMkLst>
            <pc:docMk/>
            <pc:sldMk cId="3936304813" sldId="287"/>
            <ac:spMk id="3" creationId="{2B258DCE-7C48-4DD8-AE50-AF69CD5ACED3}"/>
          </ac:spMkLst>
        </pc:spChg>
      </pc:sldChg>
      <pc:sldChg chg="modSp add mod replId setBg">
        <pc:chgData name="dhina.gaja" userId="S::dhina.gaja_gmail.com#ext#@ktripathy.onmicrosoft.com::20794bad-9f8f-4c30-bedb-71eb7e8fa748" providerId="AD" clId="Web-{16650894-7062-4A40-8099-3457C89D17BD}" dt="2021-01-09T05:13:48.568" v="306" actId="20577"/>
        <pc:sldMkLst>
          <pc:docMk/>
          <pc:sldMk cId="1923790184" sldId="288"/>
        </pc:sldMkLst>
        <pc:spChg chg="mod">
          <ac:chgData name="dhina.gaja" userId="S::dhina.gaja_gmail.com#ext#@ktripathy.onmicrosoft.com::20794bad-9f8f-4c30-bedb-71eb7e8fa748" providerId="AD" clId="Web-{16650894-7062-4A40-8099-3457C89D17BD}" dt="2021-01-09T05:13:48.568" v="306" actId="20577"/>
          <ac:spMkLst>
            <pc:docMk/>
            <pc:sldMk cId="1923790184" sldId="288"/>
            <ac:spMk id="2" creationId="{794D0EC6-F4E1-4C75-B230-2C38DA40A650}"/>
          </ac:spMkLst>
        </pc:spChg>
      </pc:sldChg>
    </pc:docChg>
  </pc:docChgLst>
  <pc:docChgLst>
    <pc:chgData name="Hadrien-Nessim Socard" userId="S::hadrien-nessim.socard@amscommunity.org::5fba4db5-8f85-46e3-8113-35df133393bd" providerId="AD" clId="Web-{9228F0EC-4726-4811-8DE5-7D9E56E8E3F1}"/>
    <pc:docChg chg="modSld">
      <pc:chgData name="Hadrien-Nessim Socard" userId="S::hadrien-nessim.socard@amscommunity.org::5fba4db5-8f85-46e3-8113-35df133393bd" providerId="AD" clId="Web-{9228F0EC-4726-4811-8DE5-7D9E56E8E3F1}" dt="2021-02-03T03:54:43.281" v="8" actId="1076"/>
      <pc:docMkLst>
        <pc:docMk/>
      </pc:docMkLst>
      <pc:sldChg chg="addSp delSp modSp">
        <pc:chgData name="Hadrien-Nessim Socard" userId="S::hadrien-nessim.socard@amscommunity.org::5fba4db5-8f85-46e3-8113-35df133393bd" providerId="AD" clId="Web-{9228F0EC-4726-4811-8DE5-7D9E56E8E3F1}" dt="2021-02-03T03:54:43.281" v="8" actId="1076"/>
        <pc:sldMkLst>
          <pc:docMk/>
          <pc:sldMk cId="1814514101" sldId="272"/>
        </pc:sldMkLst>
        <pc:picChg chg="add del mod">
          <ac:chgData name="Hadrien-Nessim Socard" userId="S::hadrien-nessim.socard@amscommunity.org::5fba4db5-8f85-46e3-8113-35df133393bd" providerId="AD" clId="Web-{9228F0EC-4726-4811-8DE5-7D9E56E8E3F1}" dt="2021-02-03T03:54:28.171" v="3"/>
          <ac:picMkLst>
            <pc:docMk/>
            <pc:sldMk cId="1814514101" sldId="272"/>
            <ac:picMk id="3" creationId="{1EC34148-2710-4092-BAA0-9177E6AC4676}"/>
          </ac:picMkLst>
        </pc:picChg>
        <pc:picChg chg="add del mod">
          <ac:chgData name="Hadrien-Nessim Socard" userId="S::hadrien-nessim.socard@amscommunity.org::5fba4db5-8f85-46e3-8113-35df133393bd" providerId="AD" clId="Web-{9228F0EC-4726-4811-8DE5-7D9E56E8E3F1}" dt="2021-02-03T03:54:28.171" v="2"/>
          <ac:picMkLst>
            <pc:docMk/>
            <pc:sldMk cId="1814514101" sldId="272"/>
            <ac:picMk id="4" creationId="{F25D02D8-CF1B-40A7-92BC-9AC68820D47B}"/>
          </ac:picMkLst>
        </pc:picChg>
        <pc:picChg chg="add mod">
          <ac:chgData name="Hadrien-Nessim Socard" userId="S::hadrien-nessim.socard@amscommunity.org::5fba4db5-8f85-46e3-8113-35df133393bd" providerId="AD" clId="Web-{9228F0EC-4726-4811-8DE5-7D9E56E8E3F1}" dt="2021-02-03T03:54:43.281" v="8" actId="1076"/>
          <ac:picMkLst>
            <pc:docMk/>
            <pc:sldMk cId="1814514101" sldId="272"/>
            <ac:picMk id="5" creationId="{30329980-9F59-4C30-AA9B-B4DD9D57A207}"/>
          </ac:picMkLst>
        </pc:picChg>
      </pc:sldChg>
    </pc:docChg>
  </pc:docChgLst>
  <pc:docChgLst>
    <pc:chgData name="Allan De Castro" userId="27a90128-c56a-45fa-8b39-831cc4a56e56" providerId="ADAL" clId="{13885927-A588-4579-BA73-DCD9969963E6}"/>
    <pc:docChg chg="undo custSel modSld">
      <pc:chgData name="Allan De Castro" userId="27a90128-c56a-45fa-8b39-831cc4a56e56" providerId="ADAL" clId="{13885927-A588-4579-BA73-DCD9969963E6}" dt="2021-02-16T19:54:59.371" v="23" actId="403"/>
      <pc:docMkLst>
        <pc:docMk/>
      </pc:docMkLst>
      <pc:sldChg chg="modSp mod">
        <pc:chgData name="Allan De Castro" userId="27a90128-c56a-45fa-8b39-831cc4a56e56" providerId="ADAL" clId="{13885927-A588-4579-BA73-DCD9969963E6}" dt="2021-02-10T23:02:35.724" v="5" actId="20577"/>
        <pc:sldMkLst>
          <pc:docMk/>
          <pc:sldMk cId="57221588" sldId="283"/>
        </pc:sldMkLst>
        <pc:spChg chg="mod">
          <ac:chgData name="Allan De Castro" userId="27a90128-c56a-45fa-8b39-831cc4a56e56" providerId="ADAL" clId="{13885927-A588-4579-BA73-DCD9969963E6}" dt="2021-02-10T23:02:35.724" v="5" actId="20577"/>
          <ac:spMkLst>
            <pc:docMk/>
            <pc:sldMk cId="57221588" sldId="283"/>
            <ac:spMk id="2" creationId="{49C9B5A3-FEB9-4BF6-81BD-4A1A0DEE9458}"/>
          </ac:spMkLst>
        </pc:spChg>
      </pc:sldChg>
      <pc:sldChg chg="modSp mod">
        <pc:chgData name="Allan De Castro" userId="27a90128-c56a-45fa-8b39-831cc4a56e56" providerId="ADAL" clId="{13885927-A588-4579-BA73-DCD9969963E6}" dt="2021-02-16T19:48:31.555" v="22" actId="20577"/>
        <pc:sldMkLst>
          <pc:docMk/>
          <pc:sldMk cId="2264959857" sldId="302"/>
        </pc:sldMkLst>
        <pc:spChg chg="mod">
          <ac:chgData name="Allan De Castro" userId="27a90128-c56a-45fa-8b39-831cc4a56e56" providerId="ADAL" clId="{13885927-A588-4579-BA73-DCD9969963E6}" dt="2021-02-16T19:48:31.555" v="22" actId="20577"/>
          <ac:spMkLst>
            <pc:docMk/>
            <pc:sldMk cId="2264959857" sldId="302"/>
            <ac:spMk id="4" creationId="{35C01D62-EAC5-4380-BE91-53DF1BE7D401}"/>
          </ac:spMkLst>
        </pc:spChg>
      </pc:sldChg>
      <pc:sldChg chg="modSp mod">
        <pc:chgData name="Allan De Castro" userId="27a90128-c56a-45fa-8b39-831cc4a56e56" providerId="ADAL" clId="{13885927-A588-4579-BA73-DCD9969963E6}" dt="2021-02-16T19:54:59.371" v="23" actId="403"/>
        <pc:sldMkLst>
          <pc:docMk/>
          <pc:sldMk cId="1982154624" sldId="317"/>
        </pc:sldMkLst>
        <pc:spChg chg="mod">
          <ac:chgData name="Allan De Castro" userId="27a90128-c56a-45fa-8b39-831cc4a56e56" providerId="ADAL" clId="{13885927-A588-4579-BA73-DCD9969963E6}" dt="2021-02-16T19:54:59.371" v="23" actId="403"/>
          <ac:spMkLst>
            <pc:docMk/>
            <pc:sldMk cId="1982154624" sldId="317"/>
            <ac:spMk id="3" creationId="{10BC93F4-A6FD-4D41-9EC7-BD59AD4FBE4B}"/>
          </ac:spMkLst>
        </pc:spChg>
      </pc:sldChg>
      <pc:sldChg chg="modSp mod">
        <pc:chgData name="Allan De Castro" userId="27a90128-c56a-45fa-8b39-831cc4a56e56" providerId="ADAL" clId="{13885927-A588-4579-BA73-DCD9969963E6}" dt="2021-02-13T16:13:49.359" v="7" actId="1076"/>
        <pc:sldMkLst>
          <pc:docMk/>
          <pc:sldMk cId="2876481465" sldId="326"/>
        </pc:sldMkLst>
        <pc:spChg chg="mod">
          <ac:chgData name="Allan De Castro" userId="27a90128-c56a-45fa-8b39-831cc4a56e56" providerId="ADAL" clId="{13885927-A588-4579-BA73-DCD9969963E6}" dt="2021-02-13T16:13:49.359" v="7" actId="1076"/>
          <ac:spMkLst>
            <pc:docMk/>
            <pc:sldMk cId="2876481465" sldId="326"/>
            <ac:spMk id="6" creationId="{9CF3CC23-ACAC-402B-9CBC-8E9D4A8050DA}"/>
          </ac:spMkLst>
        </pc:spChg>
      </pc:sldChg>
    </pc:docChg>
  </pc:docChgLst>
  <pc:docChgLst>
    <pc:chgData name="dhina.gaja" userId="S::dhina.gaja_gmail.com#ext#@ktripathy.onmicrosoft.com::20794bad-9f8f-4c30-bedb-71eb7e8fa748" providerId="AD" clId="Web-{AE6A0DB3-DF48-4D40-9223-F206BB8CA26F}"/>
    <pc:docChg chg="modSld">
      <pc:chgData name="dhina.gaja" userId="S::dhina.gaja_gmail.com#ext#@ktripathy.onmicrosoft.com::20794bad-9f8f-4c30-bedb-71eb7e8fa748" providerId="AD" clId="Web-{AE6A0DB3-DF48-4D40-9223-F206BB8CA26F}" dt="2021-01-10T04:29:23.629" v="2" actId="20577"/>
      <pc:docMkLst>
        <pc:docMk/>
      </pc:docMkLst>
      <pc:sldChg chg="modSp">
        <pc:chgData name="dhina.gaja" userId="S::dhina.gaja_gmail.com#ext#@ktripathy.onmicrosoft.com::20794bad-9f8f-4c30-bedb-71eb7e8fa748" providerId="AD" clId="Web-{AE6A0DB3-DF48-4D40-9223-F206BB8CA26F}" dt="2021-01-10T04:29:23.566" v="1" actId="20577"/>
        <pc:sldMkLst>
          <pc:docMk/>
          <pc:sldMk cId="1814514101" sldId="272"/>
        </pc:sldMkLst>
        <pc:spChg chg="mod">
          <ac:chgData name="dhina.gaja" userId="S::dhina.gaja_gmail.com#ext#@ktripathy.onmicrosoft.com::20794bad-9f8f-4c30-bedb-71eb7e8fa748" providerId="AD" clId="Web-{AE6A0DB3-DF48-4D40-9223-F206BB8CA26F}" dt="2021-01-10T04:29:23.566" v="1" actId="20577"/>
          <ac:spMkLst>
            <pc:docMk/>
            <pc:sldMk cId="1814514101" sldId="272"/>
            <ac:spMk id="2" creationId="{E74A036C-BA54-45FC-9987-BE658FE42601}"/>
          </ac:spMkLst>
        </pc:spChg>
      </pc:sldChg>
    </pc:docChg>
  </pc:docChgLst>
  <pc:docChgLst>
    <pc:chgData name="Kunal Tripathy" userId="eb1d77cb-48ed-47b3-b466-208f8155793e" providerId="ADAL" clId="{EF5B045B-80B7-4E6D-87D0-32583648F78B}"/>
    <pc:docChg chg="undo custSel addSld delSld modSld sldOrd modMainMaster">
      <pc:chgData name="Kunal Tripathy" userId="eb1d77cb-48ed-47b3-b466-208f8155793e" providerId="ADAL" clId="{EF5B045B-80B7-4E6D-87D0-32583648F78B}" dt="2021-01-12T06:27:06.756" v="120" actId="2696"/>
      <pc:docMkLst>
        <pc:docMk/>
      </pc:docMkLst>
      <pc:sldChg chg="modSp del">
        <pc:chgData name="Kunal Tripathy" userId="eb1d77cb-48ed-47b3-b466-208f8155793e" providerId="ADAL" clId="{EF5B045B-80B7-4E6D-87D0-32583648F78B}" dt="2021-01-12T06:16:10.249" v="88" actId="2696"/>
        <pc:sldMkLst>
          <pc:docMk/>
          <pc:sldMk cId="4109933052" sldId="268"/>
        </pc:sldMkLst>
        <pc:spChg chg="mod">
          <ac:chgData name="Kunal Tripathy" userId="eb1d77cb-48ed-47b3-b466-208f8155793e" providerId="ADAL" clId="{EF5B045B-80B7-4E6D-87D0-32583648F78B}" dt="2021-01-12T06:15:59.525" v="87" actId="1076"/>
          <ac:spMkLst>
            <pc:docMk/>
            <pc:sldMk cId="4109933052" sldId="268"/>
            <ac:spMk id="2" creationId="{B54FC1EB-6480-4DEA-9584-5027C582F9DD}"/>
          </ac:spMkLst>
        </pc:spChg>
        <pc:spChg chg="mod">
          <ac:chgData name="Kunal Tripathy" userId="eb1d77cb-48ed-47b3-b466-208f8155793e" providerId="ADAL" clId="{EF5B045B-80B7-4E6D-87D0-32583648F78B}" dt="2021-01-12T06:10:05.699" v="56" actId="27636"/>
          <ac:spMkLst>
            <pc:docMk/>
            <pc:sldMk cId="4109933052" sldId="268"/>
            <ac:spMk id="4" creationId="{34D9DD78-EDDE-4039-B50F-483E7A91165C}"/>
          </ac:spMkLst>
        </pc:spChg>
      </pc:sldChg>
      <pc:sldChg chg="addSp delSp modSp del setBg">
        <pc:chgData name="Kunal Tripathy" userId="eb1d77cb-48ed-47b3-b466-208f8155793e" providerId="ADAL" clId="{EF5B045B-80B7-4E6D-87D0-32583648F78B}" dt="2021-01-12T06:27:06.756" v="120" actId="2696"/>
        <pc:sldMkLst>
          <pc:docMk/>
          <pc:sldMk cId="4138252610" sldId="280"/>
        </pc:sldMkLst>
        <pc:spChg chg="mod">
          <ac:chgData name="Kunal Tripathy" userId="eb1d77cb-48ed-47b3-b466-208f8155793e" providerId="ADAL" clId="{EF5B045B-80B7-4E6D-87D0-32583648F78B}" dt="2021-01-12T06:24:37.204" v="107" actId="1076"/>
          <ac:spMkLst>
            <pc:docMk/>
            <pc:sldMk cId="4138252610" sldId="280"/>
            <ac:spMk id="5" creationId="{D0EF7A67-E46C-4B60-B71D-A4D694261DB2}"/>
          </ac:spMkLst>
        </pc:spChg>
        <pc:picChg chg="del">
          <ac:chgData name="Kunal Tripathy" userId="eb1d77cb-48ed-47b3-b466-208f8155793e" providerId="ADAL" clId="{EF5B045B-80B7-4E6D-87D0-32583648F78B}" dt="2021-01-12T06:24:15.957" v="101" actId="478"/>
          <ac:picMkLst>
            <pc:docMk/>
            <pc:sldMk cId="4138252610" sldId="280"/>
            <ac:picMk id="4" creationId="{1AEC8162-D9C6-434D-9467-952F69B3534C}"/>
          </ac:picMkLst>
        </pc:picChg>
        <pc:picChg chg="add mod">
          <ac:chgData name="Kunal Tripathy" userId="eb1d77cb-48ed-47b3-b466-208f8155793e" providerId="ADAL" clId="{EF5B045B-80B7-4E6D-87D0-32583648F78B}" dt="2021-01-12T06:24:32.620" v="106" actId="1076"/>
          <ac:picMkLst>
            <pc:docMk/>
            <pc:sldMk cId="4138252610" sldId="280"/>
            <ac:picMk id="6" creationId="{B7359846-D36A-4A29-8AD5-FC3A5C335601}"/>
          </ac:picMkLst>
        </pc:picChg>
      </pc:sldChg>
      <pc:sldChg chg="modSp">
        <pc:chgData name="Kunal Tripathy" userId="eb1d77cb-48ed-47b3-b466-208f8155793e" providerId="ADAL" clId="{EF5B045B-80B7-4E6D-87D0-32583648F78B}" dt="2021-01-12T06:15:46.562" v="85" actId="1076"/>
        <pc:sldMkLst>
          <pc:docMk/>
          <pc:sldMk cId="57221588" sldId="283"/>
        </pc:sldMkLst>
        <pc:spChg chg="mod">
          <ac:chgData name="Kunal Tripathy" userId="eb1d77cb-48ed-47b3-b466-208f8155793e" providerId="ADAL" clId="{EF5B045B-80B7-4E6D-87D0-32583648F78B}" dt="2021-01-12T06:15:46.562" v="85" actId="1076"/>
          <ac:spMkLst>
            <pc:docMk/>
            <pc:sldMk cId="57221588" sldId="283"/>
            <ac:spMk id="2" creationId="{49C9B5A3-FEB9-4BF6-81BD-4A1A0DEE9458}"/>
          </ac:spMkLst>
        </pc:spChg>
        <pc:spChg chg="mod">
          <ac:chgData name="Kunal Tripathy" userId="eb1d77cb-48ed-47b3-b466-208f8155793e" providerId="ADAL" clId="{EF5B045B-80B7-4E6D-87D0-32583648F78B}" dt="2021-01-12T06:15:43.250" v="84" actId="14100"/>
          <ac:spMkLst>
            <pc:docMk/>
            <pc:sldMk cId="57221588" sldId="283"/>
            <ac:spMk id="3" creationId="{2150AFDD-1AE3-4568-B000-B1E8BCEF185D}"/>
          </ac:spMkLst>
        </pc:spChg>
      </pc:sldChg>
      <pc:sldChg chg="modSp">
        <pc:chgData name="Kunal Tripathy" userId="eb1d77cb-48ed-47b3-b466-208f8155793e" providerId="ADAL" clId="{EF5B045B-80B7-4E6D-87D0-32583648F78B}" dt="2021-01-12T06:10:05.741" v="57" actId="27636"/>
        <pc:sldMkLst>
          <pc:docMk/>
          <pc:sldMk cId="460613329" sldId="284"/>
        </pc:sldMkLst>
        <pc:spChg chg="mod">
          <ac:chgData name="Kunal Tripathy" userId="eb1d77cb-48ed-47b3-b466-208f8155793e" providerId="ADAL" clId="{EF5B045B-80B7-4E6D-87D0-32583648F78B}" dt="2021-01-12T06:10:05.741" v="57" actId="27636"/>
          <ac:spMkLst>
            <pc:docMk/>
            <pc:sldMk cId="460613329" sldId="284"/>
            <ac:spMk id="6" creationId="{497F53FD-FCE2-4CF0-8021-C58214CA32DD}"/>
          </ac:spMkLst>
        </pc:spChg>
      </pc:sldChg>
      <pc:sldChg chg="add">
        <pc:chgData name="Kunal Tripathy" userId="eb1d77cb-48ed-47b3-b466-208f8155793e" providerId="ADAL" clId="{EF5B045B-80B7-4E6D-87D0-32583648F78B}" dt="2021-01-12T06:16:47.766" v="89"/>
        <pc:sldMkLst>
          <pc:docMk/>
          <pc:sldMk cId="2019845546" sldId="289"/>
        </pc:sldMkLst>
      </pc:sldChg>
      <pc:sldChg chg="addSp delSp modSp add ord">
        <pc:chgData name="Kunal Tripathy" userId="eb1d77cb-48ed-47b3-b466-208f8155793e" providerId="ADAL" clId="{EF5B045B-80B7-4E6D-87D0-32583648F78B}" dt="2021-01-12T06:26:48.928" v="119" actId="207"/>
        <pc:sldMkLst>
          <pc:docMk/>
          <pc:sldMk cId="2006972536" sldId="290"/>
        </pc:sldMkLst>
        <pc:spChg chg="add mod">
          <ac:chgData name="Kunal Tripathy" userId="eb1d77cb-48ed-47b3-b466-208f8155793e" providerId="ADAL" clId="{EF5B045B-80B7-4E6D-87D0-32583648F78B}" dt="2021-01-12T06:26:31.749" v="117" actId="207"/>
          <ac:spMkLst>
            <pc:docMk/>
            <pc:sldMk cId="2006972536" sldId="290"/>
            <ac:spMk id="4" creationId="{0C7D02E4-82ED-4678-BC8A-31DC8B58652A}"/>
          </ac:spMkLst>
        </pc:spChg>
        <pc:spChg chg="add mod">
          <ac:chgData name="Kunal Tripathy" userId="eb1d77cb-48ed-47b3-b466-208f8155793e" providerId="ADAL" clId="{EF5B045B-80B7-4E6D-87D0-32583648F78B}" dt="2021-01-12T06:26:48.928" v="119" actId="207"/>
          <ac:spMkLst>
            <pc:docMk/>
            <pc:sldMk cId="2006972536" sldId="290"/>
            <ac:spMk id="5" creationId="{04067F84-750A-43E0-92A4-FD29C8D31712}"/>
          </ac:spMkLst>
        </pc:spChg>
        <pc:picChg chg="add">
          <ac:chgData name="Kunal Tripathy" userId="eb1d77cb-48ed-47b3-b466-208f8155793e" providerId="ADAL" clId="{EF5B045B-80B7-4E6D-87D0-32583648F78B}" dt="2021-01-12T06:25:39.836" v="112"/>
          <ac:picMkLst>
            <pc:docMk/>
            <pc:sldMk cId="2006972536" sldId="290"/>
            <ac:picMk id="2" creationId="{80810219-9011-4084-BA0F-953F017E0FCF}"/>
          </ac:picMkLst>
        </pc:picChg>
        <pc:picChg chg="add del">
          <ac:chgData name="Kunal Tripathy" userId="eb1d77cb-48ed-47b3-b466-208f8155793e" providerId="ADAL" clId="{EF5B045B-80B7-4E6D-87D0-32583648F78B}" dt="2021-01-12T06:25:51.926" v="114"/>
          <ac:picMkLst>
            <pc:docMk/>
            <pc:sldMk cId="2006972536" sldId="290"/>
            <ac:picMk id="3" creationId="{6FAF33A1-BCED-4B04-ADA8-57571627EDD4}"/>
          </ac:picMkLst>
        </pc:picChg>
      </pc:sldChg>
      <pc:sldMasterChg chg="modSldLayout">
        <pc:chgData name="Kunal Tripathy" userId="eb1d77cb-48ed-47b3-b466-208f8155793e" providerId="ADAL" clId="{EF5B045B-80B7-4E6D-87D0-32583648F78B}" dt="2021-01-12T06:15:19.191" v="82" actId="1076"/>
        <pc:sldMasterMkLst>
          <pc:docMk/>
          <pc:sldMasterMk cId="2701062372" sldId="2147483648"/>
        </pc:sldMasterMkLst>
        <pc:sldLayoutChg chg="modSp setBg">
          <pc:chgData name="Kunal Tripathy" userId="eb1d77cb-48ed-47b3-b466-208f8155793e" providerId="ADAL" clId="{EF5B045B-80B7-4E6D-87D0-32583648F78B}" dt="2021-01-12T06:15:19.191" v="82" actId="1076"/>
          <pc:sldLayoutMkLst>
            <pc:docMk/>
            <pc:sldMasterMk cId="2701062372" sldId="2147483648"/>
            <pc:sldLayoutMk cId="4035467896" sldId="2147483660"/>
          </pc:sldLayoutMkLst>
          <pc:spChg chg="mod">
            <ac:chgData name="Kunal Tripathy" userId="eb1d77cb-48ed-47b3-b466-208f8155793e" providerId="ADAL" clId="{EF5B045B-80B7-4E6D-87D0-32583648F78B}" dt="2021-01-12T06:15:05.161" v="79" actId="2711"/>
            <ac:spMkLst>
              <pc:docMk/>
              <pc:sldMasterMk cId="2701062372" sldId="2147483648"/>
              <pc:sldLayoutMk cId="4035467896" sldId="2147483660"/>
              <ac:spMk id="19" creationId="{5EEA76F2-F0CC-42E3-AAAA-81E15E5E098F}"/>
            </ac:spMkLst>
          </pc:spChg>
          <pc:spChg chg="mod">
            <ac:chgData name="Kunal Tripathy" userId="eb1d77cb-48ed-47b3-b466-208f8155793e" providerId="ADAL" clId="{EF5B045B-80B7-4E6D-87D0-32583648F78B}" dt="2021-01-12T06:15:10.297" v="80" actId="2711"/>
            <ac:spMkLst>
              <pc:docMk/>
              <pc:sldMasterMk cId="2701062372" sldId="2147483648"/>
              <pc:sldLayoutMk cId="4035467896" sldId="2147483660"/>
              <ac:spMk id="28" creationId="{B063B49C-3F0B-443B-A64C-02A32C1CEFD4}"/>
            </ac:spMkLst>
          </pc:spChg>
          <pc:spChg chg="mod">
            <ac:chgData name="Kunal Tripathy" userId="eb1d77cb-48ed-47b3-b466-208f8155793e" providerId="ADAL" clId="{EF5B045B-80B7-4E6D-87D0-32583648F78B}" dt="2021-01-12T06:15:14.391" v="81" actId="2711"/>
            <ac:spMkLst>
              <pc:docMk/>
              <pc:sldMasterMk cId="2701062372" sldId="2147483648"/>
              <pc:sldLayoutMk cId="4035467896" sldId="2147483660"/>
              <ac:spMk id="29" creationId="{0D1A4E00-B549-4F9D-B792-E1C49880AD93}"/>
            </ac:spMkLst>
          </pc:spChg>
          <pc:spChg chg="mod">
            <ac:chgData name="Kunal Tripathy" userId="eb1d77cb-48ed-47b3-b466-208f8155793e" providerId="ADAL" clId="{EF5B045B-80B7-4E6D-87D0-32583648F78B}" dt="2021-01-12T06:14:45.711" v="78" actId="2711"/>
            <ac:spMkLst>
              <pc:docMk/>
              <pc:sldMasterMk cId="2701062372" sldId="2147483648"/>
              <pc:sldLayoutMk cId="4035467896" sldId="2147483660"/>
              <ac:spMk id="35" creationId="{DD9DA512-9A23-4124-A4EE-B885F5CD5F67}"/>
            </ac:spMkLst>
          </pc:spChg>
          <pc:picChg chg="mod">
            <ac:chgData name="Kunal Tripathy" userId="eb1d77cb-48ed-47b3-b466-208f8155793e" providerId="ADAL" clId="{EF5B045B-80B7-4E6D-87D0-32583648F78B}" dt="2021-01-12T06:06:01.097" v="41" actId="1076"/>
            <ac:picMkLst>
              <pc:docMk/>
              <pc:sldMasterMk cId="2701062372" sldId="2147483648"/>
              <pc:sldLayoutMk cId="4035467896" sldId="2147483660"/>
              <ac:picMk id="25" creationId="{36C0FC7B-8383-434F-8F24-5CCB6DB9C286}"/>
            </ac:picMkLst>
          </pc:picChg>
          <pc:picChg chg="mod">
            <ac:chgData name="Kunal Tripathy" userId="eb1d77cb-48ed-47b3-b466-208f8155793e" providerId="ADAL" clId="{EF5B045B-80B7-4E6D-87D0-32583648F78B}" dt="2021-01-12T06:15:19.191" v="82" actId="1076"/>
            <ac:picMkLst>
              <pc:docMk/>
              <pc:sldMasterMk cId="2701062372" sldId="2147483648"/>
              <pc:sldLayoutMk cId="4035467896" sldId="2147483660"/>
              <ac:picMk id="27" creationId="{EF33EC05-A657-4527-AFF2-F39061469972}"/>
            </ac:picMkLst>
          </pc:picChg>
        </pc:sldLayoutChg>
        <pc:sldLayoutChg chg="addSp modSp setBg">
          <pc:chgData name="Kunal Tripathy" userId="eb1d77cb-48ed-47b3-b466-208f8155793e" providerId="ADAL" clId="{EF5B045B-80B7-4E6D-87D0-32583648F78B}" dt="2021-01-12T06:10:33.530" v="63" actId="1076"/>
          <pc:sldLayoutMkLst>
            <pc:docMk/>
            <pc:sldMasterMk cId="2701062372" sldId="2147483648"/>
            <pc:sldLayoutMk cId="2833397370" sldId="2147483666"/>
          </pc:sldLayoutMkLst>
          <pc:spChg chg="mod">
            <ac:chgData name="Kunal Tripathy" userId="eb1d77cb-48ed-47b3-b466-208f8155793e" providerId="ADAL" clId="{EF5B045B-80B7-4E6D-87D0-32583648F78B}" dt="2021-01-12T06:10:33.530" v="63" actId="1076"/>
            <ac:spMkLst>
              <pc:docMk/>
              <pc:sldMasterMk cId="2701062372" sldId="2147483648"/>
              <pc:sldLayoutMk cId="2833397370" sldId="2147483666"/>
              <ac:spMk id="9" creationId="{4521EF26-C323-467E-A7D2-1322731F0B43}"/>
            </ac:spMkLst>
          </pc:spChg>
          <pc:spChg chg="mod">
            <ac:chgData name="Kunal Tripathy" userId="eb1d77cb-48ed-47b3-b466-208f8155793e" providerId="ADAL" clId="{EF5B045B-80B7-4E6D-87D0-32583648F78B}" dt="2021-01-12T06:10:08.630" v="58" actId="14100"/>
            <ac:spMkLst>
              <pc:docMk/>
              <pc:sldMasterMk cId="2701062372" sldId="2147483648"/>
              <pc:sldLayoutMk cId="2833397370" sldId="2147483666"/>
              <ac:spMk id="11" creationId="{147BC5EC-9BCC-4DB8-9927-D8FB56A7E1D1}"/>
            </ac:spMkLst>
          </pc:spChg>
          <pc:picChg chg="add mod">
            <ac:chgData name="Kunal Tripathy" userId="eb1d77cb-48ed-47b3-b466-208f8155793e" providerId="ADAL" clId="{EF5B045B-80B7-4E6D-87D0-32583648F78B}" dt="2021-01-12T06:10:30.762" v="62" actId="1076"/>
            <ac:picMkLst>
              <pc:docMk/>
              <pc:sldMasterMk cId="2701062372" sldId="2147483648"/>
              <pc:sldLayoutMk cId="2833397370" sldId="2147483666"/>
              <ac:picMk id="6" creationId="{BA270189-0960-4D58-AA02-EAD24CF9C624}"/>
            </ac:picMkLst>
          </pc:picChg>
        </pc:sldLayoutChg>
        <pc:sldLayoutChg chg="addSp delSp modSp setBg">
          <pc:chgData name="Kunal Tripathy" userId="eb1d77cb-48ed-47b3-b466-208f8155793e" providerId="ADAL" clId="{EF5B045B-80B7-4E6D-87D0-32583648F78B}" dt="2021-01-12T06:12:43.276" v="73" actId="1076"/>
          <pc:sldLayoutMkLst>
            <pc:docMk/>
            <pc:sldMasterMk cId="2701062372" sldId="2147483648"/>
            <pc:sldLayoutMk cId="2424012614" sldId="2147483677"/>
          </pc:sldLayoutMkLst>
          <pc:spChg chg="mod">
            <ac:chgData name="Kunal Tripathy" userId="eb1d77cb-48ed-47b3-b466-208f8155793e" providerId="ADAL" clId="{EF5B045B-80B7-4E6D-87D0-32583648F78B}" dt="2021-01-12T06:12:37.899" v="72" actId="1076"/>
            <ac:spMkLst>
              <pc:docMk/>
              <pc:sldMasterMk cId="2701062372" sldId="2147483648"/>
              <pc:sldLayoutMk cId="2424012614" sldId="2147483677"/>
              <ac:spMk id="2" creationId="{5CE9DA8F-203A-4878-9548-861F52C6F246}"/>
            </ac:spMkLst>
          </pc:spChg>
          <pc:spChg chg="mod">
            <ac:chgData name="Kunal Tripathy" userId="eb1d77cb-48ed-47b3-b466-208f8155793e" providerId="ADAL" clId="{EF5B045B-80B7-4E6D-87D0-32583648F78B}" dt="2021-01-12T06:12:43.276" v="73" actId="1076"/>
            <ac:spMkLst>
              <pc:docMk/>
              <pc:sldMasterMk cId="2701062372" sldId="2147483648"/>
              <pc:sldLayoutMk cId="2424012614" sldId="2147483677"/>
              <ac:spMk id="3" creationId="{9B44793B-6555-4ED2-B5ED-08C84874D0DA}"/>
            </ac:spMkLst>
          </pc:spChg>
          <pc:spChg chg="del mod">
            <ac:chgData name="Kunal Tripathy" userId="eb1d77cb-48ed-47b3-b466-208f8155793e" providerId="ADAL" clId="{EF5B045B-80B7-4E6D-87D0-32583648F78B}" dt="2021-01-12T06:08:17.850" v="44" actId="478"/>
            <ac:spMkLst>
              <pc:docMk/>
              <pc:sldMasterMk cId="2701062372" sldId="2147483648"/>
              <pc:sldLayoutMk cId="2424012614" sldId="2147483677"/>
              <ac:spMk id="9" creationId="{EF31D3CE-07AE-4C94-8046-8940EC8DBB6D}"/>
            </ac:spMkLst>
          </pc:spChg>
          <pc:spChg chg="add mod">
            <ac:chgData name="Kunal Tripathy" userId="eb1d77cb-48ed-47b3-b466-208f8155793e" providerId="ADAL" clId="{EF5B045B-80B7-4E6D-87D0-32583648F78B}" dt="2021-01-12T06:12:27.793" v="71" actId="1076"/>
            <ac:spMkLst>
              <pc:docMk/>
              <pc:sldMasterMk cId="2701062372" sldId="2147483648"/>
              <pc:sldLayoutMk cId="2424012614" sldId="2147483677"/>
              <ac:spMk id="11" creationId="{17CD1035-CDAE-4B63-92C2-96DC2B6D1EB8}"/>
            </ac:spMkLst>
          </pc:spChg>
          <pc:spChg chg="del mod">
            <ac:chgData name="Kunal Tripathy" userId="eb1d77cb-48ed-47b3-b466-208f8155793e" providerId="ADAL" clId="{EF5B045B-80B7-4E6D-87D0-32583648F78B}" dt="2021-01-11T19:03:06.958" v="22" actId="478"/>
            <ac:spMkLst>
              <pc:docMk/>
              <pc:sldMasterMk cId="2701062372" sldId="2147483648"/>
              <pc:sldLayoutMk cId="2424012614" sldId="2147483677"/>
              <ac:spMk id="13" creationId="{DF6ED04B-7F4C-4F07-A517-AFDEDDC76C07}"/>
            </ac:spMkLst>
          </pc:spChg>
          <pc:spChg chg="del mod">
            <ac:chgData name="Kunal Tripathy" userId="eb1d77cb-48ed-47b3-b466-208f8155793e" providerId="ADAL" clId="{EF5B045B-80B7-4E6D-87D0-32583648F78B}" dt="2021-01-11T19:03:38.594" v="31" actId="478"/>
            <ac:spMkLst>
              <pc:docMk/>
              <pc:sldMasterMk cId="2701062372" sldId="2147483648"/>
              <pc:sldLayoutMk cId="2424012614" sldId="2147483677"/>
              <ac:spMk id="16" creationId="{6176F502-1970-456C-A23C-B13371545FE6}"/>
            </ac:spMkLst>
          </pc:spChg>
          <pc:picChg chg="mod">
            <ac:chgData name="Kunal Tripathy" userId="eb1d77cb-48ed-47b3-b466-208f8155793e" providerId="ADAL" clId="{EF5B045B-80B7-4E6D-87D0-32583648F78B}" dt="2021-01-12T06:08:54.550" v="50" actId="14100"/>
            <ac:picMkLst>
              <pc:docMk/>
              <pc:sldMasterMk cId="2701062372" sldId="2147483648"/>
              <pc:sldLayoutMk cId="2424012614" sldId="2147483677"/>
              <ac:picMk id="10" creationId="{5AB87811-5998-42E3-A18E-96D2461C7EA3}"/>
            </ac:picMkLst>
          </pc:picChg>
          <pc:picChg chg="del">
            <ac:chgData name="Kunal Tripathy" userId="eb1d77cb-48ed-47b3-b466-208f8155793e" providerId="ADAL" clId="{EF5B045B-80B7-4E6D-87D0-32583648F78B}" dt="2021-01-11T19:02:04.225" v="11" actId="478"/>
            <ac:picMkLst>
              <pc:docMk/>
              <pc:sldMasterMk cId="2701062372" sldId="2147483648"/>
              <pc:sldLayoutMk cId="2424012614" sldId="2147483677"/>
              <ac:picMk id="12" creationId="{6E3B8B4D-AF82-4148-89AE-74900FF9732F}"/>
            </ac:picMkLst>
          </pc:picChg>
          <pc:picChg chg="add mod">
            <ac:chgData name="Kunal Tripathy" userId="eb1d77cb-48ed-47b3-b466-208f8155793e" providerId="ADAL" clId="{EF5B045B-80B7-4E6D-87D0-32583648F78B}" dt="2021-01-12T06:12:24.874" v="70" actId="1076"/>
            <ac:picMkLst>
              <pc:docMk/>
              <pc:sldMasterMk cId="2701062372" sldId="2147483648"/>
              <pc:sldLayoutMk cId="2424012614" sldId="2147483677"/>
              <ac:picMk id="14" creationId="{C8E15BFB-B1F6-4FD5-AD63-BED375A25523}"/>
            </ac:picMkLst>
          </pc:picChg>
        </pc:sldLayoutChg>
        <pc:sldLayoutChg chg="setBg">
          <pc:chgData name="Kunal Tripathy" userId="eb1d77cb-48ed-47b3-b466-208f8155793e" providerId="ADAL" clId="{EF5B045B-80B7-4E6D-87D0-32583648F78B}" dt="2021-01-12T06:13:22.533" v="76"/>
          <pc:sldLayoutMkLst>
            <pc:docMk/>
            <pc:sldMasterMk cId="2701062372" sldId="2147483648"/>
            <pc:sldLayoutMk cId="2428355448"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Danz-maveRICK/PCF-CustomControlBuilder"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Donc durant cette session PCF, on va essayer de suivre le fil conducteur suivant, donc tout d’abord une présentation du Framework pour comprendre ce que c’est puis le plus fun : une démo, enfin une partie pour comprendre comment démarrer avec ce Framework et commencer à jouer avec tout ça puis on finira avec une rapide comparaison entre l’utilité du PCF contre une web ressource et bien sur je répondrais à vos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Segoe UI Light" panose="020B0502040204020203" pitchFamily="34" charset="0"/>
              <a:ea typeface="+mn-ea"/>
              <a:cs typeface="Segoe UI Light" panose="020B0502040204020203" pitchFamily="34" charset="0"/>
            </a:endParaRPr>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6</a:t>
            </a:fld>
            <a:endParaRPr lang="en-US"/>
          </a:p>
        </p:txBody>
      </p:sp>
    </p:spTree>
    <p:extLst>
      <p:ext uri="{BB962C8B-B14F-4D97-AF65-F5344CB8AC3E}">
        <p14:creationId xmlns:p14="http://schemas.microsoft.com/office/powerpoint/2010/main" val="3826560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21</a:t>
            </a:fld>
            <a:endParaRPr lang="en-US"/>
          </a:p>
        </p:txBody>
      </p:sp>
    </p:spTree>
    <p:extLst>
      <p:ext uri="{BB962C8B-B14F-4D97-AF65-F5344CB8AC3E}">
        <p14:creationId xmlns:p14="http://schemas.microsoft.com/office/powerpoint/2010/main" val="1943272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95959"/>
                </a:solidFill>
                <a:latin typeface="Segoe UI Light" panose="020B0502040204020203" pitchFamily="34" charset="0"/>
                <a:cs typeface="Segoe UI" panose="020B0502040204020203" pitchFamily="34" charset="0"/>
              </a:rPr>
              <a:t>NPM : </a:t>
            </a:r>
            <a:r>
              <a:rPr lang="fr-FR" sz="1200" b="0" i="0" kern="1200" dirty="0">
                <a:solidFill>
                  <a:schemeClr val="tx1"/>
                </a:solidFill>
                <a:effectLst/>
                <a:latin typeface="+mn-lt"/>
                <a:ea typeface="+mn-ea"/>
                <a:cs typeface="+mn-cs"/>
              </a:rPr>
              <a:t> le gestionnaire de packages officiel de </a:t>
            </a:r>
            <a:r>
              <a:rPr lang="fr-FR" sz="1200" b="0" i="0" kern="1200" dirty="0" err="1">
                <a:solidFill>
                  <a:schemeClr val="tx1"/>
                </a:solidFill>
                <a:effectLst/>
                <a:latin typeface="+mn-lt"/>
                <a:ea typeface="+mn-ea"/>
                <a:cs typeface="+mn-cs"/>
              </a:rPr>
              <a:t>node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js</a:t>
            </a:r>
            <a:br>
              <a:rPr lang="fr-FR" sz="1200" b="0" i="0" kern="1200" dirty="0">
                <a:solidFill>
                  <a:schemeClr val="tx1"/>
                </a:solidFill>
                <a:effectLst/>
                <a:latin typeface="+mn-lt"/>
                <a:ea typeface="+mn-ea"/>
                <a:cs typeface="+mn-cs"/>
              </a:rPr>
            </a:br>
            <a:r>
              <a:rPr lang="fr-FR" sz="1200" b="0" i="0" kern="1200" dirty="0" err="1">
                <a:solidFill>
                  <a:schemeClr val="tx1"/>
                </a:solidFill>
                <a:effectLst/>
                <a:latin typeface="+mn-lt"/>
                <a:ea typeface="+mn-ea"/>
                <a:cs typeface="+mn-cs"/>
              </a:rPr>
              <a:t>node</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js</a:t>
            </a:r>
            <a:r>
              <a:rPr lang="fr-FR" sz="1200" b="0" i="0" kern="1200" dirty="0">
                <a:solidFill>
                  <a:schemeClr val="tx1"/>
                </a:solidFill>
                <a:effectLst/>
                <a:latin typeface="+mn-lt"/>
                <a:ea typeface="+mn-ea"/>
                <a:cs typeface="+mn-cs"/>
              </a:rPr>
              <a:t> : est un environnement d'exécution JavaScript construit sur le moteur JavaScript V8</a:t>
            </a:r>
            <a:br>
              <a:rPr lang="fr-FR" sz="1200" b="0" i="0" kern="1200" dirty="0">
                <a:solidFill>
                  <a:schemeClr val="tx1"/>
                </a:solidFill>
                <a:effectLst/>
                <a:latin typeface="+mn-lt"/>
                <a:ea typeface="+mn-ea"/>
                <a:cs typeface="+mn-cs"/>
              </a:rPr>
            </a:br>
            <a:r>
              <a:rPr lang="fr-FR" sz="1200" b="0" i="0" kern="1200" dirty="0" err="1">
                <a:solidFill>
                  <a:schemeClr val="tx1"/>
                </a:solidFill>
                <a:effectLst/>
                <a:latin typeface="+mn-lt"/>
                <a:ea typeface="+mn-ea"/>
                <a:cs typeface="+mn-cs"/>
              </a:rPr>
              <a:t>React</a:t>
            </a:r>
            <a:r>
              <a:rPr lang="fr-FR" sz="1200" b="0" i="0" kern="1200" dirty="0">
                <a:solidFill>
                  <a:schemeClr val="tx1"/>
                </a:solidFill>
                <a:effectLst/>
                <a:latin typeface="+mn-lt"/>
                <a:ea typeface="+mn-ea"/>
                <a:cs typeface="+mn-cs"/>
              </a:rPr>
              <a:t> : est une bibliothèque JavaScript libre développée par Facebook depuis 2013.</a:t>
            </a:r>
            <a:endParaRPr lang="en-US" sz="1200" dirty="0">
              <a:solidFill>
                <a:srgbClr val="595959"/>
              </a:solidFill>
              <a:latin typeface="Segoe UI Light" panose="020B0502040204020203" pitchFamily="34" charset="0"/>
              <a:cs typeface="Segoe UI" panose="020B0502040204020203" pitchFamily="34" charset="0"/>
            </a:endParaRPr>
          </a:p>
          <a:p>
            <a:endParaRPr lang="fr-FR" dirty="0"/>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24</a:t>
            </a:fld>
            <a:endParaRPr lang="en-US"/>
          </a:p>
        </p:txBody>
      </p:sp>
    </p:spTree>
    <p:extLst>
      <p:ext uri="{BB962C8B-B14F-4D97-AF65-F5344CB8AC3E}">
        <p14:creationId xmlns:p14="http://schemas.microsoft.com/office/powerpoint/2010/main" val="2629620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Beaucoup de chose </a:t>
            </a:r>
            <a:r>
              <a:rPr lang="fr-FR" sz="1200" kern="1200" dirty="0" err="1">
                <a:solidFill>
                  <a:schemeClr val="tx1"/>
                </a:solidFill>
                <a:effectLst/>
                <a:latin typeface="+mn-lt"/>
                <a:ea typeface="+mn-ea"/>
                <a:cs typeface="+mn-cs"/>
              </a:rPr>
              <a:t>sotn</a:t>
            </a:r>
            <a:r>
              <a:rPr lang="fr-FR" sz="1200" kern="1200" dirty="0">
                <a:solidFill>
                  <a:schemeClr val="tx1"/>
                </a:solidFill>
                <a:effectLst/>
                <a:latin typeface="+mn-lt"/>
                <a:ea typeface="+mn-ea"/>
                <a:cs typeface="+mn-cs"/>
              </a:rPr>
              <a:t> déjà conçu avec ce </a:t>
            </a:r>
            <a:r>
              <a:rPr lang="fr-FR" sz="1200" kern="1200" dirty="0" err="1">
                <a:solidFill>
                  <a:schemeClr val="tx1"/>
                </a:solidFill>
                <a:effectLst/>
                <a:latin typeface="+mn-lt"/>
                <a:ea typeface="+mn-ea"/>
                <a:cs typeface="+mn-cs"/>
              </a:rPr>
              <a:t>FrameWork</a:t>
            </a:r>
            <a:r>
              <a:rPr lang="fr-FR" sz="1200" kern="1200" dirty="0">
                <a:solidFill>
                  <a:schemeClr val="tx1"/>
                </a:solidFill>
                <a:effectLst/>
                <a:latin typeface="+mn-lt"/>
                <a:ea typeface="+mn-ea"/>
                <a:cs typeface="+mn-cs"/>
              </a:rPr>
              <a:t> : component process control ou data set sont déjà crée en PCF donc c'est quelque chose qu'on utilisé déjà sans même le savoir</a:t>
            </a:r>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On va pouvoir remplacer l'</a:t>
            </a:r>
            <a:r>
              <a:rPr lang="fr-FR" sz="1200" kern="1200" dirty="0" err="1">
                <a:solidFill>
                  <a:schemeClr val="tx1"/>
                </a:solidFill>
                <a:effectLst/>
                <a:latin typeface="+mn-lt"/>
                <a:ea typeface="+mn-ea"/>
                <a:cs typeface="+mn-cs"/>
              </a:rPr>
              <a:t>uxer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experience</a:t>
            </a:r>
            <a:r>
              <a:rPr lang="fr-FR" sz="1200" kern="1200" dirty="0">
                <a:solidFill>
                  <a:schemeClr val="tx1"/>
                </a:solidFill>
                <a:effectLst/>
                <a:latin typeface="+mn-lt"/>
                <a:ea typeface="+mn-ea"/>
                <a:cs typeface="+mn-cs"/>
              </a:rPr>
              <a:t> fournit par le produit OOB et y insérer la notre en terme de visualisation ou même si on veut faire des composants embarquant une certaine logique en faisant des appel externe etc..</a:t>
            </a:r>
            <a:br>
              <a:rPr lang="fr-FR" sz="1200" kern="1200" dirty="0">
                <a:solidFill>
                  <a:schemeClr val="tx1"/>
                </a:solidFill>
                <a:effectLst/>
                <a:latin typeface="+mn-lt"/>
                <a:ea typeface="+mn-ea"/>
                <a:cs typeface="+mn-cs"/>
              </a:rPr>
            </a:b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Le </a:t>
            </a:r>
            <a:r>
              <a:rPr lang="fr-FR" sz="1200" kern="1200" dirty="0" err="1">
                <a:solidFill>
                  <a:schemeClr val="tx1"/>
                </a:solidFill>
                <a:effectLst/>
                <a:latin typeface="+mn-lt"/>
                <a:ea typeface="+mn-ea"/>
                <a:cs typeface="+mn-cs"/>
              </a:rPr>
              <a:t>framework</a:t>
            </a:r>
            <a:r>
              <a:rPr lang="fr-FR" sz="1200" kern="1200" dirty="0">
                <a:solidFill>
                  <a:schemeClr val="tx1"/>
                </a:solidFill>
                <a:effectLst/>
                <a:latin typeface="+mn-lt"/>
                <a:ea typeface="+mn-ea"/>
                <a:cs typeface="+mn-cs"/>
              </a:rPr>
              <a:t> vous donne en fait des API vous permettant d'intégrer du contenu/component dans le contexte</a:t>
            </a:r>
            <a:br>
              <a:rPr lang="fr-FR" sz="1200" kern="1200" dirty="0">
                <a:solidFill>
                  <a:schemeClr val="tx1"/>
                </a:solidFill>
                <a:effectLst/>
                <a:latin typeface="+mn-lt"/>
                <a:ea typeface="+mn-ea"/>
                <a:cs typeface="+mn-cs"/>
              </a:rPr>
            </a:br>
            <a:br>
              <a:rPr lang="fr-FR" sz="1200" kern="1200" dirty="0">
                <a:solidFill>
                  <a:schemeClr val="tx1"/>
                </a:solidFill>
                <a:effectLst/>
                <a:latin typeface="+mn-lt"/>
                <a:ea typeface="+mn-ea"/>
                <a:cs typeface="+mn-cs"/>
              </a:rPr>
            </a:br>
            <a:r>
              <a:rPr lang="en-US" dirty="0"/>
              <a:t>BRK3250</a:t>
            </a:r>
          </a:p>
          <a:p>
            <a:endParaRPr lang="fr-FR" sz="1200" kern="1200" dirty="0">
              <a:solidFill>
                <a:schemeClr val="tx1"/>
              </a:solidFill>
              <a:effectLst/>
              <a:latin typeface="+mn-lt"/>
              <a:ea typeface="+mn-ea"/>
              <a:cs typeface="+mn-cs"/>
            </a:endParaRPr>
          </a:p>
          <a:p>
            <a:endParaRPr lang="fr-FR" dirty="0"/>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25</a:t>
            </a:fld>
            <a:endParaRPr lang="en-US"/>
          </a:p>
        </p:txBody>
      </p:sp>
    </p:spTree>
    <p:extLst>
      <p:ext uri="{BB962C8B-B14F-4D97-AF65-F5344CB8AC3E}">
        <p14:creationId xmlns:p14="http://schemas.microsoft.com/office/powerpoint/2010/main" val="3056186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FR" sz="1200" b="0" i="0" kern="1200" dirty="0">
                <a:solidFill>
                  <a:schemeClr val="tx1"/>
                </a:solidFill>
                <a:effectLst/>
                <a:latin typeface="+mn-lt"/>
                <a:ea typeface="+mn-ea"/>
                <a:cs typeface="+mn-cs"/>
              </a:rPr>
              <a:t>Tout d'abord, il est essentiel de se poser quelques questions sur l'utilité de ce composant, les types de données sur lesquelles il s'appuiera, les services qu'il utilisera et surtout la conception !</a:t>
            </a:r>
          </a:p>
          <a:p>
            <a:pPr fontAlgn="base"/>
            <a:r>
              <a:rPr lang="fr-FR" sz="1200" b="0" i="0" kern="1200" dirty="0">
                <a:solidFill>
                  <a:schemeClr val="tx1"/>
                </a:solidFill>
                <a:effectLst/>
                <a:latin typeface="+mn-lt"/>
                <a:ea typeface="+mn-ea"/>
                <a:cs typeface="+mn-cs"/>
              </a:rPr>
              <a:t> je soutiens vraiment ce dernier point car la finalité même d'un actif en général, dans notre cas un PCF, doit non seulement répondre à un besoin technique mais aussi mettre en œuvre une ergonomie qui améliorera la visualisation des informations, la navigation et donc l'appropriation, de l'application.</a:t>
            </a:r>
          </a:p>
          <a:p>
            <a:pPr fontAlgn="base"/>
            <a:r>
              <a:rPr lang="fr-FR" sz="1200" b="0" i="0" kern="1200" dirty="0">
                <a:solidFill>
                  <a:schemeClr val="tx1"/>
                </a:solidFill>
                <a:effectLst/>
                <a:latin typeface="+mn-lt"/>
                <a:ea typeface="+mn-ea"/>
                <a:cs typeface="+mn-cs"/>
              </a:rPr>
              <a:t>Pour ma part, j'essaie toujours de partir d'un besoin existant qu'il s'agisse d'une idée trouvée sur un forum, d'un besoin professionnel ou simplement d'un désir personnel d'afficher des informations dans un format beaucoup plus sexy... !</a:t>
            </a:r>
          </a:p>
          <a:p>
            <a:pPr fontAlgn="base"/>
            <a:r>
              <a:rPr lang="fr-FR" sz="1200" b="0" i="0" kern="1200" dirty="0">
                <a:solidFill>
                  <a:schemeClr val="tx1"/>
                </a:solidFill>
                <a:effectLst/>
                <a:latin typeface="+mn-lt"/>
                <a:ea typeface="+mn-ea"/>
                <a:cs typeface="+mn-cs"/>
              </a:rPr>
              <a:t>Il est également important de garder à l'esprit que l'objectif est d'avoir un composant réutilisable sur différents projets (même s'il peut être adapté), mais que les réponses à ces questions vont changer au fur et à mesure que vous construisez et testez votre composant !</a:t>
            </a:r>
          </a:p>
          <a:p>
            <a:pPr fontAlgn="base"/>
            <a:r>
              <a:rPr lang="fr-FR" sz="1200" b="0" i="0" kern="1200" dirty="0">
                <a:solidFill>
                  <a:schemeClr val="tx1"/>
                </a:solidFill>
                <a:effectLst/>
                <a:latin typeface="+mn-lt"/>
                <a:ea typeface="+mn-ea"/>
                <a:cs typeface="+mn-cs"/>
              </a:rPr>
              <a:t> Si tel est le cas, cela ne signifie pas que votre analyse initiale a été mauvaise, mais que vous montrez une volonté de vous lancer dans un maximum de valeur ajoutée !</a:t>
            </a:r>
            <a:endParaRPr lang="en-US" sz="1200" dirty="0">
              <a:solidFill>
                <a:srgbClr val="595959"/>
              </a:solidFill>
              <a:latin typeface="Segoe UI Light" panose="020B0502040204020203" pitchFamily="34" charset="0"/>
              <a:cs typeface="Segoe UI" panose="020B0502040204020203" pitchFamily="34" charset="0"/>
            </a:endParaRPr>
          </a:p>
          <a:p>
            <a:endParaRPr lang="fr-FR" dirty="0"/>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27</a:t>
            </a:fld>
            <a:endParaRPr lang="en-US"/>
          </a:p>
        </p:txBody>
      </p:sp>
    </p:spTree>
    <p:extLst>
      <p:ext uri="{BB962C8B-B14F-4D97-AF65-F5344CB8AC3E}">
        <p14:creationId xmlns:p14="http://schemas.microsoft.com/office/powerpoint/2010/main" val="3597195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a (good) gardener never starts work without his tools, you must do the same!</a:t>
            </a:r>
            <a:br>
              <a:rPr lang="en-US" dirty="0"/>
            </a:br>
            <a:r>
              <a:rPr lang="en-US" sz="1200" b="0" i="0" kern="1200" dirty="0">
                <a:solidFill>
                  <a:schemeClr val="tx1"/>
                </a:solidFill>
                <a:effectLst/>
                <a:latin typeface="+mn-lt"/>
                <a:ea typeface="+mn-ea"/>
                <a:cs typeface="+mn-cs"/>
              </a:rPr>
              <a:t>In our case, these tools are quite simple to have and install, you just need to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Note that a </a:t>
            </a:r>
            <a:r>
              <a:rPr lang="en-US" sz="1200" b="0" i="0" kern="1200" dirty="0" err="1">
                <a:solidFill>
                  <a:schemeClr val="tx1"/>
                </a:solidFill>
                <a:effectLst/>
                <a:latin typeface="+mn-lt"/>
                <a:ea typeface="+mn-ea"/>
                <a:cs typeface="+mn-cs"/>
              </a:rPr>
              <a:t>XrmToolBox</a:t>
            </a:r>
            <a:r>
              <a:rPr lang="en-US" sz="1200" b="0" i="0" kern="1200" dirty="0">
                <a:solidFill>
                  <a:schemeClr val="tx1"/>
                </a:solidFill>
                <a:effectLst/>
                <a:latin typeface="+mn-lt"/>
                <a:ea typeface="+mn-ea"/>
                <a:cs typeface="+mn-cs"/>
              </a:rPr>
              <a:t> plugin can help you to implement your component: </a:t>
            </a:r>
            <a:r>
              <a:rPr lang="en-US" sz="1200" b="0" i="0" u="none" strike="noStrike" kern="1200" dirty="0">
                <a:solidFill>
                  <a:schemeClr val="tx1"/>
                </a:solidFill>
                <a:effectLst/>
                <a:latin typeface="+mn-lt"/>
                <a:ea typeface="+mn-ea"/>
                <a:cs typeface="+mn-cs"/>
                <a:hlinkClick r:id="rId3"/>
              </a:rPr>
              <a:t>https://github.com/Danz-maveRICK/PCF-CustomControlBuilder</a:t>
            </a:r>
            <a:r>
              <a:rPr lang="en-US" sz="1200" b="0" i="0" kern="1200" dirty="0">
                <a:solidFill>
                  <a:schemeClr val="tx1"/>
                </a:solidFill>
                <a:effectLst/>
                <a:latin typeface="+mn-lt"/>
                <a:ea typeface="+mn-ea"/>
                <a:cs typeface="+mn-cs"/>
              </a:rPr>
              <a:t>get the following different components:</a:t>
            </a:r>
            <a:endParaRPr lang="en-US" sz="1200" dirty="0">
              <a:solidFill>
                <a:srgbClr val="595959"/>
              </a:solidFill>
              <a:latin typeface="Segoe UI Light"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tx1">
                  <a:lumMod val="85000"/>
                  <a:lumOff val="15000"/>
                </a:schemeClr>
              </a:solidFill>
              <a:latin typeface="Open Sans Light"/>
              <a:ea typeface="Open Sans Light"/>
              <a:cs typeface="Open Sans Light"/>
              <a:sym typeface="Open Sans Light"/>
            </a:endParaRPr>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28</a:t>
            </a:fld>
            <a:endParaRPr lang="en-US"/>
          </a:p>
        </p:txBody>
      </p:sp>
    </p:spTree>
    <p:extLst>
      <p:ext uri="{BB962C8B-B14F-4D97-AF65-F5344CB8AC3E}">
        <p14:creationId xmlns:p14="http://schemas.microsoft.com/office/powerpoint/2010/main" val="1161261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first thing to understand is that there are two different types of PCF projects:</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Based on a field</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Based on a data list</a:t>
            </a:r>
          </a:p>
          <a:p>
            <a:pPr fontAlgn="base"/>
            <a:r>
              <a:rPr lang="en-US" sz="1200" b="0" i="0" kern="1200" dirty="0">
                <a:solidFill>
                  <a:schemeClr val="tx1"/>
                </a:solidFill>
                <a:effectLst/>
                <a:latin typeface="+mn-lt"/>
                <a:ea typeface="+mn-ea"/>
                <a:cs typeface="+mn-cs"/>
              </a:rPr>
              <a:t>Depending on your choice, the properties of the component will therefore not be the same.</a:t>
            </a:r>
          </a:p>
          <a:p>
            <a:pPr fontAlgn="base"/>
            <a:r>
              <a:rPr lang="en-US" sz="1200" b="0" i="0" kern="1200" dirty="0">
                <a:solidFill>
                  <a:schemeClr val="tx1"/>
                </a:solidFill>
                <a:effectLst/>
                <a:latin typeface="+mn-lt"/>
                <a:ea typeface="+mn-ea"/>
                <a:cs typeface="+mn-cs"/>
              </a:rPr>
              <a:t>When generating a PowerApps Component Framework project, several elements will be automatically generated.</a:t>
            </a:r>
          </a:p>
          <a:p>
            <a:endParaRPr lang="fr-FR" dirty="0"/>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31</a:t>
            </a:fld>
            <a:endParaRPr lang="en-US"/>
          </a:p>
        </p:txBody>
      </p:sp>
    </p:spTree>
    <p:extLst>
      <p:ext uri="{BB962C8B-B14F-4D97-AF65-F5344CB8AC3E}">
        <p14:creationId xmlns:p14="http://schemas.microsoft.com/office/powerpoint/2010/main" val="1540109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33333"/>
                </a:solidFill>
              </a:rPr>
              <a:t>Life cycle of a component (</a:t>
            </a:r>
            <a:r>
              <a:rPr lang="en-US" dirty="0" err="1">
                <a:solidFill>
                  <a:srgbClr val="333333"/>
                </a:solidFill>
              </a:rPr>
              <a:t>index.ts</a:t>
            </a:r>
            <a:r>
              <a:rPr lang="en-US" dirty="0">
                <a:solidFill>
                  <a:srgbClr val="333333"/>
                </a:solidFill>
              </a:rPr>
              <a:t>) </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34</a:t>
            </a:fld>
            <a:endParaRPr lang="en-US"/>
          </a:p>
        </p:txBody>
      </p:sp>
    </p:spTree>
    <p:extLst>
      <p:ext uri="{BB962C8B-B14F-4D97-AF65-F5344CB8AC3E}">
        <p14:creationId xmlns:p14="http://schemas.microsoft.com/office/powerpoint/2010/main" val="3960199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33333"/>
                </a:solidFill>
              </a:rPr>
              <a:t>Life cycle of a component (</a:t>
            </a:r>
            <a:r>
              <a:rPr lang="en-US" dirty="0" err="1">
                <a:solidFill>
                  <a:srgbClr val="333333"/>
                </a:solidFill>
              </a:rPr>
              <a:t>index.ts</a:t>
            </a:r>
            <a:r>
              <a:rPr lang="en-US" dirty="0">
                <a:solidFill>
                  <a:srgbClr val="333333"/>
                </a:solidFill>
              </a:rPr>
              <a:t>) </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35</a:t>
            </a:fld>
            <a:endParaRPr lang="en-US"/>
          </a:p>
        </p:txBody>
      </p:sp>
    </p:spTree>
    <p:extLst>
      <p:ext uri="{BB962C8B-B14F-4D97-AF65-F5344CB8AC3E}">
        <p14:creationId xmlns:p14="http://schemas.microsoft.com/office/powerpoint/2010/main" val="1342494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solidFill>
                  <a:srgbClr val="333333"/>
                </a:solidFill>
              </a:rPr>
              <a:t>Build</a:t>
            </a:r>
            <a:r>
              <a:rPr lang="fr-FR" dirty="0">
                <a:solidFill>
                  <a:srgbClr val="333333"/>
                </a:solidFill>
              </a:rPr>
              <a:t> &amp; </a:t>
            </a:r>
            <a:r>
              <a:rPr lang="fr-FR" dirty="0" err="1">
                <a:solidFill>
                  <a:srgbClr val="333333"/>
                </a:solidFill>
              </a:rPr>
              <a:t>Debug</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36</a:t>
            </a:fld>
            <a:endParaRPr lang="en-US"/>
          </a:p>
        </p:txBody>
      </p:sp>
    </p:spTree>
    <p:extLst>
      <p:ext uri="{BB962C8B-B14F-4D97-AF65-F5344CB8AC3E}">
        <p14:creationId xmlns:p14="http://schemas.microsoft.com/office/powerpoint/2010/main" val="4256241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olidFill>
                  <a:srgbClr val="333333"/>
                </a:solidFill>
              </a:rPr>
              <a:t>Package a Component &amp; Import the solution</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37</a:t>
            </a:fld>
            <a:endParaRPr lang="en-US"/>
          </a:p>
        </p:txBody>
      </p:sp>
    </p:spTree>
    <p:extLst>
      <p:ext uri="{BB962C8B-B14F-4D97-AF65-F5344CB8AC3E}">
        <p14:creationId xmlns:p14="http://schemas.microsoft.com/office/powerpoint/2010/main" val="1474506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Si on porte attention au stack complet de Power </a:t>
            </a:r>
            <a:r>
              <a:rPr lang="fr-FR" dirty="0" err="1"/>
              <a:t>Paltform</a:t>
            </a:r>
            <a:r>
              <a:rPr lang="fr-FR" dirty="0"/>
              <a:t> que vous devez tous connaitre, on y retrouve bien les 4 principaux services Power:  BI , Apps, Automate, Virtual Agent:</a:t>
            </a:r>
            <a:br>
              <a:rPr lang="fr-FR" dirty="0"/>
            </a:br>
            <a:r>
              <a:rPr lang="fr-FR" dirty="0"/>
              <a:t>Donc pour info, Le service </a:t>
            </a:r>
            <a:r>
              <a:rPr lang="fr-FR" dirty="0" err="1"/>
              <a:t>précemment</a:t>
            </a:r>
            <a:r>
              <a:rPr lang="fr-FR" dirty="0"/>
              <a:t> appelée Flow a été renommé en Power Automate mais on </a:t>
            </a:r>
            <a:r>
              <a:rPr lang="fr-FR" dirty="0" err="1"/>
              <a:t>aprle</a:t>
            </a:r>
            <a:r>
              <a:rPr lang="fr-FR" dirty="0"/>
              <a:t> toujours de Flow en soit, et on note la venu du petit dernier, power </a:t>
            </a:r>
            <a:r>
              <a:rPr lang="fr-FR" dirty="0" err="1"/>
              <a:t>virtual</a:t>
            </a:r>
            <a:r>
              <a:rPr lang="fr-FR" dirty="0"/>
              <a:t> agent qui est le chat bot de MS.</a:t>
            </a:r>
            <a:br>
              <a:rPr lang="fr-FR" dirty="0"/>
            </a:br>
            <a:r>
              <a:rPr lang="fr-FR" dirty="0"/>
              <a:t>On retrouve </a:t>
            </a:r>
            <a:r>
              <a:rPr lang="fr-FR" dirty="0" err="1"/>
              <a:t>évidememnt</a:t>
            </a:r>
            <a:r>
              <a:rPr lang="fr-FR" dirty="0"/>
              <a:t> les </a:t>
            </a:r>
            <a:r>
              <a:rPr lang="fr-FR" dirty="0" err="1"/>
              <a:t>famaeux</a:t>
            </a:r>
            <a:r>
              <a:rPr lang="fr-FR" dirty="0"/>
              <a:t> data </a:t>
            </a:r>
            <a:r>
              <a:rPr lang="fr-FR" dirty="0" err="1"/>
              <a:t>connectors</a:t>
            </a:r>
            <a:r>
              <a:rPr lang="fr-FR" dirty="0"/>
              <a:t>, l’Ai Builder et le CDS.</a:t>
            </a:r>
            <a:br>
              <a:rPr lang="fr-FR" dirty="0"/>
            </a:br>
            <a:r>
              <a:rPr lang="fr-FR" dirty="0"/>
              <a:t>SI on place le PCF ici, PCF est le composant qui permet d’étendre cette platform , de développer des composant custom pour l’UI pour </a:t>
            </a:r>
            <a:r>
              <a:rPr lang="fr-FR" dirty="0" err="1"/>
              <a:t>PowerApps</a:t>
            </a:r>
            <a:r>
              <a:rPr lang="fr-FR" dirty="0"/>
              <a:t> donc (Model Driven App et Canvas App)!</a:t>
            </a:r>
            <a:br>
              <a:rPr lang="fr-FR" dirty="0"/>
            </a:br>
            <a:br>
              <a:rPr lang="fr-FR" dirty="0"/>
            </a:br>
            <a:r>
              <a:rPr lang="fr-FR" dirty="0"/>
              <a:t>Combien on déjà entendu parlé des PCF ici ?</a:t>
            </a:r>
            <a:br>
              <a:rPr lang="fr-FR" dirty="0"/>
            </a:br>
            <a:r>
              <a:rPr lang="fr-FR" dirty="0"/>
              <a:t>Combien on en déjà fait ici ?</a:t>
            </a:r>
            <a:br>
              <a:rPr lang="fr-FR" dirty="0"/>
            </a:br>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8</a:t>
            </a:fld>
            <a:endParaRPr lang="en-US"/>
          </a:p>
        </p:txBody>
      </p:sp>
    </p:spTree>
    <p:extLst>
      <p:ext uri="{BB962C8B-B14F-4D97-AF65-F5344CB8AC3E}">
        <p14:creationId xmlns:p14="http://schemas.microsoft.com/office/powerpoint/2010/main" val="1174873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33333"/>
                </a:solidFill>
              </a:rPr>
              <a:t>How to build a PCF Component</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38</a:t>
            </a:fld>
            <a:endParaRPr lang="en-US"/>
          </a:p>
        </p:txBody>
      </p:sp>
    </p:spTree>
    <p:extLst>
      <p:ext uri="{BB962C8B-B14F-4D97-AF65-F5344CB8AC3E}">
        <p14:creationId xmlns:p14="http://schemas.microsoft.com/office/powerpoint/2010/main" val="2894140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33333"/>
                </a:solidFill>
              </a:rPr>
              <a:t>Links / References 1/2</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39</a:t>
            </a:fld>
            <a:endParaRPr lang="en-US"/>
          </a:p>
        </p:txBody>
      </p:sp>
    </p:spTree>
    <p:extLst>
      <p:ext uri="{BB962C8B-B14F-4D97-AF65-F5344CB8AC3E}">
        <p14:creationId xmlns:p14="http://schemas.microsoft.com/office/powerpoint/2010/main" val="1023506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33333"/>
                </a:solidFill>
              </a:rPr>
              <a:t>Links / References 1/2</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40</a:t>
            </a:fld>
            <a:endParaRPr lang="en-US"/>
          </a:p>
        </p:txBody>
      </p:sp>
    </p:spTree>
    <p:extLst>
      <p:ext uri="{BB962C8B-B14F-4D97-AF65-F5344CB8AC3E}">
        <p14:creationId xmlns:p14="http://schemas.microsoft.com/office/powerpoint/2010/main" val="3417506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chemeClr val="accent3"/>
                </a:solidFill>
              </a:rPr>
              <a:t>https://bit.ly/GPPBSurvey</a:t>
            </a:r>
          </a:p>
        </p:txBody>
      </p:sp>
      <p:sp>
        <p:nvSpPr>
          <p:cNvPr id="4" name="Slide Number Placeholder 3"/>
          <p:cNvSpPr>
            <a:spLocks noGrp="1"/>
          </p:cNvSpPr>
          <p:nvPr>
            <p:ph type="sldNum" sz="quarter" idx="5"/>
          </p:nvPr>
        </p:nvSpPr>
        <p:spPr/>
        <p:txBody>
          <a:bodyPr/>
          <a:lstStyle/>
          <a:p>
            <a:fld id="{F2F038A7-6744-4992-B939-454D2EA5470D}" type="slidenum">
              <a:rPr lang="en-US" smtClean="0"/>
              <a:t>42</a:t>
            </a:fld>
            <a:endParaRPr lang="en-US"/>
          </a:p>
        </p:txBody>
      </p:sp>
    </p:spTree>
    <p:extLst>
      <p:ext uri="{BB962C8B-B14F-4D97-AF65-F5344CB8AC3E}">
        <p14:creationId xmlns:p14="http://schemas.microsoft.com/office/powerpoint/2010/main" val="229512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Les premiers concepts de </a:t>
            </a:r>
            <a:r>
              <a:rPr lang="en-US" sz="1200" b="0" i="0" kern="1200" dirty="0" err="1">
                <a:solidFill>
                  <a:schemeClr val="tx1"/>
                </a:solidFill>
                <a:effectLst/>
                <a:latin typeface="+mn-lt"/>
                <a:ea typeface="+mn-ea"/>
                <a:cs typeface="+mn-cs"/>
              </a:rPr>
              <a:t>composant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arrivés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2016 avec des controls </a:t>
            </a:r>
            <a:r>
              <a:rPr lang="en-US" sz="1200" b="0" i="0" kern="1200" dirty="0" err="1">
                <a:solidFill>
                  <a:schemeClr val="tx1"/>
                </a:solidFill>
                <a:effectLst/>
                <a:latin typeface="+mn-lt"/>
                <a:ea typeface="+mn-ea"/>
                <a:cs typeface="+mn-cs"/>
              </a:rPr>
              <a:t>optimisé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notamment</a:t>
            </a:r>
            <a:r>
              <a:rPr lang="en-US" sz="1200" b="0" i="0" kern="1200" dirty="0">
                <a:solidFill>
                  <a:schemeClr val="tx1"/>
                </a:solidFill>
                <a:effectLst/>
                <a:latin typeface="+mn-lt"/>
                <a:ea typeface="+mn-ea"/>
                <a:cs typeface="+mn-cs"/>
              </a:rPr>
              <a:t> pour les mobile.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Après la </a:t>
            </a:r>
            <a:r>
              <a:rPr lang="en-US" sz="1200" b="0" i="0" kern="1200" dirty="0" err="1">
                <a:solidFill>
                  <a:schemeClr val="tx1"/>
                </a:solidFill>
                <a:effectLst/>
                <a:latin typeface="+mn-lt"/>
                <a:ea typeface="+mn-ea"/>
                <a:cs typeface="+mn-cs"/>
              </a:rPr>
              <a:t>disponibilité</a:t>
            </a:r>
            <a:r>
              <a:rPr lang="en-US" sz="1200" b="0" i="0" kern="1200" dirty="0">
                <a:solidFill>
                  <a:schemeClr val="tx1"/>
                </a:solidFill>
                <a:effectLst/>
                <a:latin typeface="+mn-lt"/>
                <a:ea typeface="+mn-ea"/>
                <a:cs typeface="+mn-cs"/>
              </a:rPr>
              <a:t> et la </a:t>
            </a:r>
            <a:r>
              <a:rPr lang="en-US" sz="1200" b="0" i="0" kern="1200" dirty="0" err="1">
                <a:solidFill>
                  <a:schemeClr val="tx1"/>
                </a:solidFill>
                <a:effectLst/>
                <a:latin typeface="+mn-lt"/>
                <a:ea typeface="+mn-ea"/>
                <a:cs typeface="+mn-cs"/>
              </a:rPr>
              <a:t>realease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l’Unified</a:t>
            </a:r>
            <a:r>
              <a:rPr lang="en-US" sz="1200" b="0" i="0" kern="1200" dirty="0">
                <a:solidFill>
                  <a:schemeClr val="tx1"/>
                </a:solidFill>
                <a:effectLst/>
                <a:latin typeface="+mn-lt"/>
                <a:ea typeface="+mn-ea"/>
                <a:cs typeface="+mn-cs"/>
              </a:rPr>
              <a:t> Interface, les premiers Customs Controls </a:t>
            </a:r>
            <a:r>
              <a:rPr lang="en-US" sz="1200" b="0" i="0" kern="1200" dirty="0" err="1">
                <a:solidFill>
                  <a:schemeClr val="tx1"/>
                </a:solidFill>
                <a:effectLst/>
                <a:latin typeface="+mn-lt"/>
                <a:ea typeface="+mn-ea"/>
                <a:cs typeface="+mn-cs"/>
              </a:rPr>
              <a:t>sont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apparus</a:t>
            </a:r>
            <a:r>
              <a:rPr lang="en-US" sz="1200" b="0" i="0" kern="1200" dirty="0">
                <a:solidFill>
                  <a:schemeClr val="tx1"/>
                </a:solidFill>
                <a:effectLst/>
                <a:latin typeface="+mn-lt"/>
                <a:ea typeface="+mn-ea"/>
                <a:cs typeface="+mn-cs"/>
              </a:rPr>
              <a:t> pour Dynamics 365, </a:t>
            </a:r>
            <a:r>
              <a:rPr lang="en-US" sz="1200" b="0" i="0" kern="1200" dirty="0" err="1">
                <a:solidFill>
                  <a:schemeClr val="tx1"/>
                </a:solidFill>
                <a:effectLst/>
                <a:latin typeface="+mn-lt"/>
                <a:ea typeface="+mn-ea"/>
                <a:cs typeface="+mn-cs"/>
              </a:rPr>
              <a:t>pouvant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être</a:t>
            </a:r>
            <a:r>
              <a:rPr lang="en-US" sz="1200" b="0" i="0" kern="1200" dirty="0">
                <a:solidFill>
                  <a:schemeClr val="tx1"/>
                </a:solidFill>
                <a:effectLst/>
                <a:latin typeface="+mn-lt"/>
                <a:ea typeface="+mn-ea"/>
                <a:cs typeface="+mn-cs"/>
              </a:rPr>
              <a:t> visible sir mobile, tablet et plus </a:t>
            </a:r>
            <a:r>
              <a:rPr lang="en-US" sz="1200" b="0" i="0" kern="1200" dirty="0" err="1">
                <a:solidFill>
                  <a:schemeClr val="tx1"/>
                </a:solidFill>
                <a:effectLst/>
                <a:latin typeface="+mn-lt"/>
                <a:ea typeface="+mn-ea"/>
                <a:cs typeface="+mn-cs"/>
              </a:rPr>
              <a:t>traditionnellement</a:t>
            </a:r>
            <a:r>
              <a:rPr lang="en-US" sz="1200" b="0" i="0" kern="1200" dirty="0">
                <a:solidFill>
                  <a:schemeClr val="tx1"/>
                </a:solidFill>
                <a:effectLst/>
                <a:latin typeface="+mn-lt"/>
                <a:ea typeface="+mn-ea"/>
                <a:cs typeface="+mn-cs"/>
              </a:rPr>
              <a:t> sur le client Web.</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Exemple</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l’editable</a:t>
            </a:r>
            <a:r>
              <a:rPr lang="en-US" sz="1200" b="0" i="0" kern="1200" dirty="0">
                <a:solidFill>
                  <a:schemeClr val="tx1"/>
                </a:solidFill>
                <a:effectLst/>
                <a:latin typeface="+mn-lt"/>
                <a:ea typeface="+mn-ea"/>
                <a:cs typeface="+mn-cs"/>
              </a:rPr>
              <a:t> grid qui </a:t>
            </a:r>
            <a:r>
              <a:rPr lang="en-US" sz="1200" b="0" i="0" kern="1200" dirty="0" err="1">
                <a:solidFill>
                  <a:schemeClr val="tx1"/>
                </a:solidFill>
                <a:effectLst/>
                <a:latin typeface="+mn-lt"/>
                <a:ea typeface="+mn-ea"/>
                <a:cs typeface="+mn-cs"/>
              </a:rPr>
              <a:t>été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assez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attendus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stade</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parlé</a:t>
            </a:r>
            <a:r>
              <a:rPr lang="en-US" sz="1200" b="0" i="0" kern="1200" dirty="0">
                <a:solidFill>
                  <a:schemeClr val="tx1"/>
                </a:solidFill>
                <a:effectLst/>
                <a:latin typeface="+mn-lt"/>
                <a:ea typeface="+mn-ea"/>
                <a:cs typeface="+mn-cs"/>
              </a:rPr>
              <a:t> de Custom Control qui utilize un framework propriétaire à Microsoft, </a:t>
            </a:r>
            <a:r>
              <a:rPr lang="en-US" sz="1200" b="0" i="0" kern="1200" dirty="0" err="1">
                <a:solidFill>
                  <a:schemeClr val="tx1"/>
                </a:solidFill>
                <a:effectLst/>
                <a:latin typeface="+mn-lt"/>
                <a:ea typeface="+mn-ea"/>
                <a:cs typeface="+mn-cs"/>
              </a:rPr>
              <a:t>donc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quelques</a:t>
            </a:r>
            <a:r>
              <a:rPr lang="en-US" sz="1200" b="0" i="0" kern="1200" dirty="0">
                <a:solidFill>
                  <a:schemeClr val="tx1"/>
                </a:solidFill>
                <a:effectLst/>
                <a:latin typeface="+mn-lt"/>
                <a:ea typeface="+mn-ea"/>
                <a:cs typeface="+mn-cs"/>
              </a:rPr>
              <a:t> chose de </a:t>
            </a:r>
            <a:r>
              <a:rPr lang="en-US" sz="1200" b="0" i="0" kern="1200" dirty="0" err="1">
                <a:solidFill>
                  <a:schemeClr val="tx1"/>
                </a:solidFill>
                <a:effectLst/>
                <a:latin typeface="+mn-lt"/>
                <a:ea typeface="+mn-ea"/>
                <a:cs typeface="+mn-cs"/>
              </a:rPr>
              <a:t>vraiment</a:t>
            </a:r>
            <a:r>
              <a:rPr lang="en-US" sz="1200" b="0" i="0" kern="1200" dirty="0">
                <a:solidFill>
                  <a:schemeClr val="tx1"/>
                </a:solidFill>
                <a:effectLst/>
                <a:latin typeface="+mn-lt"/>
                <a:ea typeface="+mn-ea"/>
                <a:cs typeface="+mn-cs"/>
              </a:rPr>
              <a:t> obscure.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Après le rebranding de la Power Platform, </a:t>
            </a:r>
            <a:r>
              <a:rPr lang="en-US" sz="1200" b="0" i="0" kern="1200" dirty="0" err="1">
                <a:solidFill>
                  <a:schemeClr val="tx1"/>
                </a:solidFill>
                <a:effectLst/>
                <a:latin typeface="+mn-lt"/>
                <a:ea typeface="+mn-ea"/>
                <a:cs typeface="+mn-cs"/>
              </a:rPr>
              <a:t>ils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juste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renommé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Power Apps Component et </a:t>
            </a:r>
            <a:r>
              <a:rPr lang="en-US" sz="1200" b="0" i="0" kern="1200" dirty="0" err="1">
                <a:solidFill>
                  <a:schemeClr val="tx1"/>
                </a:solidFill>
                <a:effectLst/>
                <a:latin typeface="+mn-lt"/>
                <a:ea typeface="+mn-ea"/>
                <a:cs typeface="+mn-cs"/>
              </a:rPr>
              <a:t>enfin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annoncé</a:t>
            </a:r>
            <a:r>
              <a:rPr lang="en-US" sz="1200" b="0" i="0" kern="1200" dirty="0">
                <a:solidFill>
                  <a:schemeClr val="tx1"/>
                </a:solidFill>
                <a:effectLst/>
                <a:latin typeface="+mn-lt"/>
                <a:ea typeface="+mn-ea"/>
                <a:cs typeface="+mn-cs"/>
              </a:rPr>
              <a:t> la preview du Power Apps component Framework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Avril 2019</a:t>
            </a:r>
          </a:p>
          <a:p>
            <a:pPr fontAlgn="base"/>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9</a:t>
            </a:fld>
            <a:endParaRPr lang="en-US"/>
          </a:p>
        </p:txBody>
      </p:sp>
    </p:spTree>
    <p:extLst>
      <p:ext uri="{BB962C8B-B14F-4D97-AF65-F5344CB8AC3E}">
        <p14:creationId xmlns:p14="http://schemas.microsoft.com/office/powerpoint/2010/main" val="3334502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Les premiers concepts de </a:t>
            </a:r>
            <a:r>
              <a:rPr lang="en-US" sz="1200" b="0" i="0" kern="1200" dirty="0" err="1">
                <a:solidFill>
                  <a:schemeClr val="tx1"/>
                </a:solidFill>
                <a:effectLst/>
                <a:latin typeface="+mn-lt"/>
                <a:ea typeface="+mn-ea"/>
                <a:cs typeface="+mn-cs"/>
              </a:rPr>
              <a:t>composant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arrivés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2016 avec des controls </a:t>
            </a:r>
            <a:r>
              <a:rPr lang="en-US" sz="1200" b="0" i="0" kern="1200" dirty="0" err="1">
                <a:solidFill>
                  <a:schemeClr val="tx1"/>
                </a:solidFill>
                <a:effectLst/>
                <a:latin typeface="+mn-lt"/>
                <a:ea typeface="+mn-ea"/>
                <a:cs typeface="+mn-cs"/>
              </a:rPr>
              <a:t>optimisé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notamment</a:t>
            </a:r>
            <a:r>
              <a:rPr lang="en-US" sz="1200" b="0" i="0" kern="1200" dirty="0">
                <a:solidFill>
                  <a:schemeClr val="tx1"/>
                </a:solidFill>
                <a:effectLst/>
                <a:latin typeface="+mn-lt"/>
                <a:ea typeface="+mn-ea"/>
                <a:cs typeface="+mn-cs"/>
              </a:rPr>
              <a:t> pour les mobile.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Après la </a:t>
            </a:r>
            <a:r>
              <a:rPr lang="en-US" sz="1200" b="0" i="0" kern="1200" dirty="0" err="1">
                <a:solidFill>
                  <a:schemeClr val="tx1"/>
                </a:solidFill>
                <a:effectLst/>
                <a:latin typeface="+mn-lt"/>
                <a:ea typeface="+mn-ea"/>
                <a:cs typeface="+mn-cs"/>
              </a:rPr>
              <a:t>disponibilité</a:t>
            </a:r>
            <a:r>
              <a:rPr lang="en-US" sz="1200" b="0" i="0" kern="1200" dirty="0">
                <a:solidFill>
                  <a:schemeClr val="tx1"/>
                </a:solidFill>
                <a:effectLst/>
                <a:latin typeface="+mn-lt"/>
                <a:ea typeface="+mn-ea"/>
                <a:cs typeface="+mn-cs"/>
              </a:rPr>
              <a:t> et la </a:t>
            </a:r>
            <a:r>
              <a:rPr lang="en-US" sz="1200" b="0" i="0" kern="1200" dirty="0" err="1">
                <a:solidFill>
                  <a:schemeClr val="tx1"/>
                </a:solidFill>
                <a:effectLst/>
                <a:latin typeface="+mn-lt"/>
                <a:ea typeface="+mn-ea"/>
                <a:cs typeface="+mn-cs"/>
              </a:rPr>
              <a:t>realease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l’Unified</a:t>
            </a:r>
            <a:r>
              <a:rPr lang="en-US" sz="1200" b="0" i="0" kern="1200" dirty="0">
                <a:solidFill>
                  <a:schemeClr val="tx1"/>
                </a:solidFill>
                <a:effectLst/>
                <a:latin typeface="+mn-lt"/>
                <a:ea typeface="+mn-ea"/>
                <a:cs typeface="+mn-cs"/>
              </a:rPr>
              <a:t> Interface, les premiers Customs Controls </a:t>
            </a:r>
            <a:r>
              <a:rPr lang="en-US" sz="1200" b="0" i="0" kern="1200" dirty="0" err="1">
                <a:solidFill>
                  <a:schemeClr val="tx1"/>
                </a:solidFill>
                <a:effectLst/>
                <a:latin typeface="+mn-lt"/>
                <a:ea typeface="+mn-ea"/>
                <a:cs typeface="+mn-cs"/>
              </a:rPr>
              <a:t>sont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apparus</a:t>
            </a:r>
            <a:r>
              <a:rPr lang="en-US" sz="1200" b="0" i="0" kern="1200" dirty="0">
                <a:solidFill>
                  <a:schemeClr val="tx1"/>
                </a:solidFill>
                <a:effectLst/>
                <a:latin typeface="+mn-lt"/>
                <a:ea typeface="+mn-ea"/>
                <a:cs typeface="+mn-cs"/>
              </a:rPr>
              <a:t> pour Dynamics 365, </a:t>
            </a:r>
            <a:r>
              <a:rPr lang="en-US" sz="1200" b="0" i="0" kern="1200" dirty="0" err="1">
                <a:solidFill>
                  <a:schemeClr val="tx1"/>
                </a:solidFill>
                <a:effectLst/>
                <a:latin typeface="+mn-lt"/>
                <a:ea typeface="+mn-ea"/>
                <a:cs typeface="+mn-cs"/>
              </a:rPr>
              <a:t>pouvant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être</a:t>
            </a:r>
            <a:r>
              <a:rPr lang="en-US" sz="1200" b="0" i="0" kern="1200" dirty="0">
                <a:solidFill>
                  <a:schemeClr val="tx1"/>
                </a:solidFill>
                <a:effectLst/>
                <a:latin typeface="+mn-lt"/>
                <a:ea typeface="+mn-ea"/>
                <a:cs typeface="+mn-cs"/>
              </a:rPr>
              <a:t> visible sir mobile, tablet et plus </a:t>
            </a:r>
            <a:r>
              <a:rPr lang="en-US" sz="1200" b="0" i="0" kern="1200" dirty="0" err="1">
                <a:solidFill>
                  <a:schemeClr val="tx1"/>
                </a:solidFill>
                <a:effectLst/>
                <a:latin typeface="+mn-lt"/>
                <a:ea typeface="+mn-ea"/>
                <a:cs typeface="+mn-cs"/>
              </a:rPr>
              <a:t>traditionnellement</a:t>
            </a:r>
            <a:r>
              <a:rPr lang="en-US" sz="1200" b="0" i="0" kern="1200" dirty="0">
                <a:solidFill>
                  <a:schemeClr val="tx1"/>
                </a:solidFill>
                <a:effectLst/>
                <a:latin typeface="+mn-lt"/>
                <a:ea typeface="+mn-ea"/>
                <a:cs typeface="+mn-cs"/>
              </a:rPr>
              <a:t> sur le client Web.</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Exemple</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l’editable</a:t>
            </a:r>
            <a:r>
              <a:rPr lang="en-US" sz="1200" b="0" i="0" kern="1200" dirty="0">
                <a:solidFill>
                  <a:schemeClr val="tx1"/>
                </a:solidFill>
                <a:effectLst/>
                <a:latin typeface="+mn-lt"/>
                <a:ea typeface="+mn-ea"/>
                <a:cs typeface="+mn-cs"/>
              </a:rPr>
              <a:t> grid qui </a:t>
            </a:r>
            <a:r>
              <a:rPr lang="en-US" sz="1200" b="0" i="0" kern="1200" dirty="0" err="1">
                <a:solidFill>
                  <a:schemeClr val="tx1"/>
                </a:solidFill>
                <a:effectLst/>
                <a:latin typeface="+mn-lt"/>
                <a:ea typeface="+mn-ea"/>
                <a:cs typeface="+mn-cs"/>
              </a:rPr>
              <a:t>été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assez</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attendus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ce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stade</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rPr>
              <a:t>parlé</a:t>
            </a:r>
            <a:r>
              <a:rPr lang="en-US" sz="1200" b="0" i="0" kern="1200" dirty="0">
                <a:solidFill>
                  <a:schemeClr val="tx1"/>
                </a:solidFill>
                <a:effectLst/>
                <a:latin typeface="+mn-lt"/>
                <a:ea typeface="+mn-ea"/>
                <a:cs typeface="+mn-cs"/>
              </a:rPr>
              <a:t> de Custom Control qui utilize un framework propriétaire à Microsoft, </a:t>
            </a:r>
            <a:r>
              <a:rPr lang="en-US" sz="1200" b="0" i="0" kern="1200" dirty="0" err="1">
                <a:solidFill>
                  <a:schemeClr val="tx1"/>
                </a:solidFill>
                <a:effectLst/>
                <a:latin typeface="+mn-lt"/>
                <a:ea typeface="+mn-ea"/>
                <a:cs typeface="+mn-cs"/>
              </a:rPr>
              <a:t>donc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c’est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quelques</a:t>
            </a:r>
            <a:r>
              <a:rPr lang="en-US" sz="1200" b="0" i="0" kern="1200" dirty="0">
                <a:solidFill>
                  <a:schemeClr val="tx1"/>
                </a:solidFill>
                <a:effectLst/>
                <a:latin typeface="+mn-lt"/>
                <a:ea typeface="+mn-ea"/>
                <a:cs typeface="+mn-cs"/>
              </a:rPr>
              <a:t> chose de </a:t>
            </a:r>
            <a:r>
              <a:rPr lang="en-US" sz="1200" b="0" i="0" kern="1200" dirty="0" err="1">
                <a:solidFill>
                  <a:schemeClr val="tx1"/>
                </a:solidFill>
                <a:effectLst/>
                <a:latin typeface="+mn-lt"/>
                <a:ea typeface="+mn-ea"/>
                <a:cs typeface="+mn-cs"/>
              </a:rPr>
              <a:t>vraiment</a:t>
            </a:r>
            <a:r>
              <a:rPr lang="en-US" sz="1200" b="0" i="0" kern="1200" dirty="0">
                <a:solidFill>
                  <a:schemeClr val="tx1"/>
                </a:solidFill>
                <a:effectLst/>
                <a:latin typeface="+mn-lt"/>
                <a:ea typeface="+mn-ea"/>
                <a:cs typeface="+mn-cs"/>
              </a:rPr>
              <a:t> obscure.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Après le rebranding de la Power Platform, </a:t>
            </a:r>
            <a:r>
              <a:rPr lang="en-US" sz="1200" b="0" i="0" kern="1200" dirty="0" err="1">
                <a:solidFill>
                  <a:schemeClr val="tx1"/>
                </a:solidFill>
                <a:effectLst/>
                <a:latin typeface="+mn-lt"/>
                <a:ea typeface="+mn-ea"/>
                <a:cs typeface="+mn-cs"/>
              </a:rPr>
              <a:t>ils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juste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renommé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Power Apps Component et </a:t>
            </a:r>
            <a:r>
              <a:rPr lang="en-US" sz="1200" b="0" i="0" kern="1200" dirty="0" err="1">
                <a:solidFill>
                  <a:schemeClr val="tx1"/>
                </a:solidFill>
                <a:effectLst/>
                <a:latin typeface="+mn-lt"/>
                <a:ea typeface="+mn-ea"/>
                <a:cs typeface="+mn-cs"/>
              </a:rPr>
              <a:t>enfin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annoncé</a:t>
            </a:r>
            <a:r>
              <a:rPr lang="en-US" sz="1200" b="0" i="0" kern="1200" dirty="0">
                <a:solidFill>
                  <a:schemeClr val="tx1"/>
                </a:solidFill>
                <a:effectLst/>
                <a:latin typeface="+mn-lt"/>
                <a:ea typeface="+mn-ea"/>
                <a:cs typeface="+mn-cs"/>
              </a:rPr>
              <a:t> la preview du Power Apps component Framework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Avril 2019</a:t>
            </a:r>
          </a:p>
          <a:p>
            <a:pPr fontAlgn="base"/>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10</a:t>
            </a:fld>
            <a:endParaRPr lang="en-US"/>
          </a:p>
        </p:txBody>
      </p:sp>
    </p:spTree>
    <p:extLst>
      <p:ext uri="{BB962C8B-B14F-4D97-AF65-F5344CB8AC3E}">
        <p14:creationId xmlns:p14="http://schemas.microsoft.com/office/powerpoint/2010/main" val="3782051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fr-FR" dirty="0"/>
              <a:t>Pour information, c’est une fonctionnalité qui est sortie assez récemment , on parle d’Avril pour la public </a:t>
            </a:r>
            <a:r>
              <a:rPr lang="fr-FR" dirty="0" err="1"/>
              <a:t>preview</a:t>
            </a:r>
            <a:r>
              <a:rPr lang="fr-FR" dirty="0"/>
              <a:t> et d’</a:t>
            </a:r>
            <a:r>
              <a:rPr lang="fr-FR" dirty="0" err="1"/>
              <a:t>ocotbre</a:t>
            </a:r>
            <a:r>
              <a:rPr lang="fr-FR" dirty="0"/>
              <a:t> pour la GA. A savoir que c’est seulement pour les Model Driven App. Pour les </a:t>
            </a:r>
            <a:r>
              <a:rPr lang="fr-FR" dirty="0" err="1"/>
              <a:t>canvas</a:t>
            </a:r>
            <a:r>
              <a:rPr lang="fr-FR" dirty="0"/>
              <a:t> app c’était un peu </a:t>
            </a:r>
            <a:r>
              <a:rPr lang="fr-FR" dirty="0" err="1"/>
              <a:t>décallé</a:t>
            </a:r>
            <a:r>
              <a:rPr lang="fr-FR" dirty="0"/>
              <a:t>, </a:t>
            </a:r>
            <a:r>
              <a:rPr lang="en-US" b="1" i="1" dirty="0"/>
              <a:t>Public Preview </a:t>
            </a:r>
            <a:r>
              <a:rPr lang="en-US" b="0" dirty="0"/>
              <a:t>Nov 2019 et </a:t>
            </a:r>
            <a:r>
              <a:rPr lang="en-US" b="1" i="1" dirty="0"/>
              <a:t>GA</a:t>
            </a:r>
            <a:r>
              <a:rPr lang="en-US" b="0" dirty="0"/>
              <a:t> E</a:t>
            </a:r>
            <a:r>
              <a:rPr lang="en-US" dirty="0"/>
              <a:t>arly 2020</a:t>
            </a:r>
          </a:p>
          <a:p>
            <a:endParaRPr lang="fr-FR" dirty="0"/>
          </a:p>
          <a:p>
            <a:endParaRPr lang="fr-FR" dirty="0"/>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12</a:t>
            </a:fld>
            <a:endParaRPr lang="en-US"/>
          </a:p>
        </p:txBody>
      </p:sp>
    </p:spTree>
    <p:extLst>
      <p:ext uri="{BB962C8B-B14F-4D97-AF65-F5344CB8AC3E}">
        <p14:creationId xmlns:p14="http://schemas.microsoft.com/office/powerpoint/2010/main" val="113496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13</a:t>
            </a:fld>
            <a:endParaRPr lang="en-US"/>
          </a:p>
        </p:txBody>
      </p:sp>
    </p:spTree>
    <p:extLst>
      <p:ext uri="{BB962C8B-B14F-4D97-AF65-F5344CB8AC3E}">
        <p14:creationId xmlns:p14="http://schemas.microsoft.com/office/powerpoint/2010/main" val="946879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kern="1200" dirty="0">
                <a:solidFill>
                  <a:schemeClr val="tx1"/>
                </a:solidFill>
                <a:effectLst/>
                <a:latin typeface="+mn-lt"/>
                <a:ea typeface="+mn-ea"/>
                <a:cs typeface="+mn-cs"/>
              </a:rPr>
              <a:t>Concentre vraiment sur l’</a:t>
            </a:r>
            <a:r>
              <a:rPr lang="fr-FR" sz="1200" kern="1200" dirty="0" err="1">
                <a:solidFill>
                  <a:schemeClr val="tx1"/>
                </a:solidFill>
                <a:effectLst/>
                <a:latin typeface="+mn-lt"/>
                <a:ea typeface="+mn-ea"/>
                <a:cs typeface="+mn-cs"/>
              </a:rPr>
              <a:t>experience</a:t>
            </a:r>
            <a:r>
              <a:rPr lang="fr-FR" sz="1200" kern="1200" dirty="0">
                <a:solidFill>
                  <a:schemeClr val="tx1"/>
                </a:solidFill>
                <a:effectLst/>
                <a:latin typeface="+mn-lt"/>
                <a:ea typeface="+mn-ea"/>
                <a:cs typeface="+mn-cs"/>
              </a:rPr>
              <a:t> utilisateur,  utilise les technologies standard du web, pas de </a:t>
            </a:r>
            <a:r>
              <a:rPr lang="fr-FR" sz="1200" kern="1200" dirty="0" err="1">
                <a:solidFill>
                  <a:schemeClr val="tx1"/>
                </a:solidFill>
                <a:effectLst/>
                <a:latin typeface="+mn-lt"/>
                <a:ea typeface="+mn-ea"/>
                <a:cs typeface="+mn-cs"/>
              </a:rPr>
              <a:t>language</a:t>
            </a:r>
            <a:r>
              <a:rPr lang="fr-FR" sz="1200" kern="1200" dirty="0">
                <a:solidFill>
                  <a:schemeClr val="tx1"/>
                </a:solidFill>
                <a:effectLst/>
                <a:latin typeface="+mn-lt"/>
                <a:ea typeface="+mn-ea"/>
                <a:cs typeface="+mn-cs"/>
              </a:rPr>
              <a:t> propriétaire, exemple prendre des </a:t>
            </a:r>
            <a:r>
              <a:rPr lang="fr-FR" sz="1200" kern="1200" dirty="0" err="1">
                <a:solidFill>
                  <a:schemeClr val="tx1"/>
                </a:solidFill>
                <a:effectLst/>
                <a:latin typeface="+mn-lt"/>
                <a:ea typeface="+mn-ea"/>
                <a:cs typeface="+mn-cs"/>
              </a:rPr>
              <a:t>sample</a:t>
            </a:r>
            <a:r>
              <a:rPr lang="fr-FR" sz="1200" kern="1200" dirty="0">
                <a:solidFill>
                  <a:schemeClr val="tx1"/>
                </a:solidFill>
                <a:effectLst/>
                <a:latin typeface="+mn-lt"/>
                <a:ea typeface="+mn-ea"/>
                <a:cs typeface="+mn-cs"/>
              </a:rPr>
              <a:t> code pour concevoir un PCF</a:t>
            </a:r>
          </a:p>
          <a:p>
            <a:r>
              <a:rPr lang="fr-FR" sz="1200" kern="1200" dirty="0">
                <a:solidFill>
                  <a:schemeClr val="tx1"/>
                </a:solidFill>
                <a:effectLst/>
                <a:latin typeface="+mn-lt"/>
                <a:ea typeface="+mn-ea"/>
                <a:cs typeface="+mn-cs"/>
              </a:rPr>
              <a:t>On a directement accès au contexte du formulaire </a:t>
            </a:r>
            <a:r>
              <a:rPr lang="fr-FR" sz="1200" kern="1200" dirty="0" err="1">
                <a:solidFill>
                  <a:schemeClr val="tx1"/>
                </a:solidFill>
                <a:effectLst/>
                <a:latin typeface="+mn-lt"/>
                <a:ea typeface="+mn-ea"/>
                <a:cs typeface="+mn-cs"/>
              </a:rPr>
              <a:t>etc</a:t>
            </a:r>
            <a:r>
              <a:rPr lang="fr-FR" sz="1200" kern="1200" dirty="0">
                <a:solidFill>
                  <a:schemeClr val="tx1"/>
                </a:solidFill>
                <a:effectLst/>
                <a:latin typeface="+mn-lt"/>
                <a:ea typeface="+mn-ea"/>
                <a:cs typeface="+mn-cs"/>
              </a:rPr>
              <a:t> et on peut facilement </a:t>
            </a:r>
            <a:r>
              <a:rPr lang="fr-FR" sz="1200" kern="1200" dirty="0" err="1">
                <a:solidFill>
                  <a:schemeClr val="tx1"/>
                </a:solidFill>
                <a:effectLst/>
                <a:latin typeface="+mn-lt"/>
                <a:ea typeface="+mn-ea"/>
                <a:cs typeface="+mn-cs"/>
              </a:rPr>
              <a:t>intéragir</a:t>
            </a:r>
            <a:r>
              <a:rPr lang="fr-FR" sz="1200" kern="1200" dirty="0">
                <a:solidFill>
                  <a:schemeClr val="tx1"/>
                </a:solidFill>
                <a:effectLst/>
                <a:latin typeface="+mn-lt"/>
                <a:ea typeface="+mn-ea"/>
                <a:cs typeface="+mn-cs"/>
              </a:rPr>
              <a:t> avec la </a:t>
            </a:r>
            <a:r>
              <a:rPr lang="fr-FR" sz="1200" kern="1200" dirty="0" err="1">
                <a:solidFill>
                  <a:schemeClr val="tx1"/>
                </a:solidFill>
                <a:effectLst/>
                <a:latin typeface="+mn-lt"/>
                <a:ea typeface="+mn-ea"/>
                <a:cs typeface="+mn-cs"/>
              </a:rPr>
              <a:t>WebAPi</a:t>
            </a:r>
            <a:endParaRPr lang="fr-FR" sz="1200" kern="1200" dirty="0">
              <a:solidFill>
                <a:schemeClr val="tx1"/>
              </a:solidFill>
              <a:effectLst/>
              <a:latin typeface="+mn-lt"/>
              <a:ea typeface="+mn-ea"/>
              <a:cs typeface="+mn-cs"/>
            </a:endParaRPr>
          </a:p>
          <a:p>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On peut le packager en solution </a:t>
            </a:r>
            <a:r>
              <a:rPr lang="fr-FR" sz="1200" kern="1200" dirty="0" err="1">
                <a:solidFill>
                  <a:schemeClr val="tx1"/>
                </a:solidFill>
                <a:effectLst/>
                <a:latin typeface="+mn-lt"/>
                <a:ea typeface="+mn-ea"/>
                <a:cs typeface="+mn-cs"/>
              </a:rPr>
              <a:t>Managed</a:t>
            </a:r>
            <a:r>
              <a:rPr lang="fr-FR" sz="1200" kern="1200" dirty="0">
                <a:solidFill>
                  <a:schemeClr val="tx1"/>
                </a:solidFill>
                <a:effectLst/>
                <a:latin typeface="+mn-lt"/>
                <a:ea typeface="+mn-ea"/>
                <a:cs typeface="+mn-cs"/>
              </a:rPr>
              <a:t> et/ou </a:t>
            </a:r>
            <a:r>
              <a:rPr lang="fr-FR" sz="1200" kern="1200" dirty="0" err="1">
                <a:solidFill>
                  <a:schemeClr val="tx1"/>
                </a:solidFill>
                <a:effectLst/>
                <a:latin typeface="+mn-lt"/>
                <a:ea typeface="+mn-ea"/>
                <a:cs typeface="+mn-cs"/>
              </a:rPr>
              <a:t>Managed</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grace</a:t>
            </a:r>
            <a:r>
              <a:rPr lang="fr-FR" sz="1200" kern="1200" dirty="0">
                <a:solidFill>
                  <a:schemeClr val="tx1"/>
                </a:solidFill>
                <a:effectLst/>
                <a:latin typeface="+mn-lt"/>
                <a:ea typeface="+mn-ea"/>
                <a:cs typeface="+mn-cs"/>
              </a:rPr>
              <a:t> au </a:t>
            </a:r>
            <a:r>
              <a:rPr lang="fr-FR" sz="1200" kern="1200" dirty="0" err="1">
                <a:solidFill>
                  <a:schemeClr val="tx1"/>
                </a:solidFill>
                <a:effectLst/>
                <a:latin typeface="+mn-lt"/>
                <a:ea typeface="+mn-ea"/>
                <a:cs typeface="+mn-cs"/>
              </a:rPr>
              <a:t>tools</a:t>
            </a:r>
            <a:br>
              <a:rPr lang="fr-FR" sz="1200" kern="1200" dirty="0">
                <a:solidFill>
                  <a:schemeClr val="tx1"/>
                </a:solidFill>
                <a:effectLst/>
                <a:latin typeface="+mn-lt"/>
                <a:ea typeface="+mn-ea"/>
                <a:cs typeface="+mn-cs"/>
              </a:rPr>
            </a:br>
            <a:br>
              <a:rPr lang="fr-FR" sz="1200" kern="1200" dirty="0">
                <a:solidFill>
                  <a:schemeClr val="tx1"/>
                </a:solidFill>
                <a:effectLst/>
                <a:latin typeface="+mn-lt"/>
                <a:ea typeface="+mn-ea"/>
                <a:cs typeface="+mn-cs"/>
              </a:rPr>
            </a:br>
            <a:r>
              <a:rPr lang="fr-FR" sz="1200" kern="1200" dirty="0">
                <a:solidFill>
                  <a:schemeClr val="tx1"/>
                </a:solidFill>
                <a:effectLst/>
                <a:latin typeface="+mn-lt"/>
                <a:ea typeface="+mn-ea"/>
                <a:cs typeface="+mn-cs"/>
              </a:rPr>
              <a:t>On va pouvoir el rendre dynamique et configurable par les personnes qui </a:t>
            </a:r>
            <a:r>
              <a:rPr lang="fr-FR" sz="1200" kern="1200" dirty="0" err="1">
                <a:solidFill>
                  <a:schemeClr val="tx1"/>
                </a:solidFill>
                <a:effectLst/>
                <a:latin typeface="+mn-lt"/>
                <a:ea typeface="+mn-ea"/>
                <a:cs typeface="+mn-cs"/>
              </a:rPr>
              <a:t>votn</a:t>
            </a:r>
            <a:r>
              <a:rPr lang="fr-FR" sz="1200" kern="1200" dirty="0">
                <a:solidFill>
                  <a:schemeClr val="tx1"/>
                </a:solidFill>
                <a:effectLst/>
                <a:latin typeface="+mn-lt"/>
                <a:ea typeface="+mn-ea"/>
                <a:cs typeface="+mn-cs"/>
              </a:rPr>
              <a:t> l’installer (c’est la ou le principe de composant/asset prend tout son sens)</a:t>
            </a:r>
            <a:br>
              <a:rPr lang="fr-FR" sz="1200" kern="1200" dirty="0">
                <a:solidFill>
                  <a:schemeClr val="tx1"/>
                </a:solidFill>
                <a:effectLst/>
                <a:latin typeface="+mn-lt"/>
                <a:ea typeface="+mn-ea"/>
                <a:cs typeface="+mn-cs"/>
              </a:rPr>
            </a:br>
            <a:endParaRPr lang="fr-F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On a pas à se soucier du support car le control s’adapte en fonction de al configuration et du support.</a:t>
            </a:r>
          </a:p>
          <a:p>
            <a:r>
              <a:rPr lang="fr-FR" sz="1200" kern="1200" dirty="0">
                <a:solidFill>
                  <a:schemeClr val="tx1"/>
                </a:solidFill>
                <a:effectLst/>
                <a:latin typeface="+mn-lt"/>
                <a:ea typeface="+mn-ea"/>
                <a:cs typeface="+mn-cs"/>
              </a:rPr>
              <a:t>Au chargement du formulaire , on va pas avoir à récupérer les infos depuis notre composant car le composant fait partie vraiment de l’App donc ça sera plus performant et rapide qu’un </a:t>
            </a:r>
            <a:r>
              <a:rPr lang="fr-FR" sz="1200" kern="1200" dirty="0" err="1">
                <a:solidFill>
                  <a:schemeClr val="tx1"/>
                </a:solidFill>
                <a:effectLst/>
                <a:latin typeface="+mn-lt"/>
                <a:ea typeface="+mn-ea"/>
                <a:cs typeface="+mn-cs"/>
              </a:rPr>
              <a:t>iframe</a:t>
            </a:r>
            <a:r>
              <a:rPr lang="fr-FR" sz="1200" kern="1200" dirty="0">
                <a:solidFill>
                  <a:schemeClr val="tx1"/>
                </a:solidFill>
                <a:effectLst/>
                <a:latin typeface="+mn-lt"/>
                <a:ea typeface="+mn-ea"/>
                <a:cs typeface="+mn-cs"/>
              </a:rPr>
              <a:t> ou </a:t>
            </a:r>
            <a:r>
              <a:rPr lang="fr-FR" sz="1200" kern="1200" dirty="0" err="1">
                <a:solidFill>
                  <a:schemeClr val="tx1"/>
                </a:solidFill>
                <a:effectLst/>
                <a:latin typeface="+mn-lt"/>
                <a:ea typeface="+mn-ea"/>
                <a:cs typeface="+mn-cs"/>
              </a:rPr>
              <a:t>webresource</a:t>
            </a:r>
            <a:br>
              <a:rPr lang="fr-FR" sz="1200" kern="1200" dirty="0">
                <a:solidFill>
                  <a:schemeClr val="tx1"/>
                </a:solidFill>
                <a:effectLst/>
                <a:latin typeface="+mn-lt"/>
                <a:ea typeface="+mn-ea"/>
                <a:cs typeface="+mn-cs"/>
              </a:rPr>
            </a:b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16</a:t>
            </a:fld>
            <a:endParaRPr lang="en-US"/>
          </a:p>
        </p:txBody>
      </p:sp>
    </p:spTree>
    <p:extLst>
      <p:ext uri="{BB962C8B-B14F-4D97-AF65-F5344CB8AC3E}">
        <p14:creationId xmlns:p14="http://schemas.microsoft.com/office/powerpoint/2010/main" val="29525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17</a:t>
            </a:fld>
            <a:endParaRPr lang="en-US"/>
          </a:p>
        </p:txBody>
      </p:sp>
    </p:spTree>
    <p:extLst>
      <p:ext uri="{BB962C8B-B14F-4D97-AF65-F5344CB8AC3E}">
        <p14:creationId xmlns:p14="http://schemas.microsoft.com/office/powerpoint/2010/main" val="1142741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19</a:t>
            </a:fld>
            <a:endParaRPr lang="en-US"/>
          </a:p>
        </p:txBody>
      </p:sp>
    </p:spTree>
    <p:extLst>
      <p:ext uri="{BB962C8B-B14F-4D97-AF65-F5344CB8AC3E}">
        <p14:creationId xmlns:p14="http://schemas.microsoft.com/office/powerpoint/2010/main" val="359225496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g"/><Relationship Id="rId7"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5072009" cy="646331"/>
          </a:xfrm>
          <a:prstGeom prst="rect">
            <a:avLst/>
          </a:prstGeom>
          <a:noFill/>
        </p:spPr>
        <p:txBody>
          <a:bodyPr wrap="square" rtlCol="0">
            <a:spAutoFit/>
          </a:bodyPr>
          <a:lstStyle/>
          <a:p>
            <a:r>
              <a:rPr lang="en-CA" b="1" dirty="0">
                <a:solidFill>
                  <a:schemeClr val="bg1"/>
                </a:solidFill>
                <a:latin typeface="+mj-lt"/>
              </a:rPr>
              <a:t>Organized Globally, Held </a:t>
            </a:r>
            <a:r>
              <a:rPr lang="en-CA" b="1" strike="sngStrike" dirty="0">
                <a:solidFill>
                  <a:srgbClr val="FF0000"/>
                </a:solidFill>
                <a:latin typeface="+mj-lt"/>
              </a:rPr>
              <a:t>Locally</a:t>
            </a:r>
            <a:r>
              <a:rPr lang="en-CA" b="1" dirty="0">
                <a:solidFill>
                  <a:schemeClr val="bg1"/>
                </a:solidFill>
                <a:latin typeface="+mj-lt"/>
              </a:rPr>
              <a:t> Virtually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solidFill>
                  <a:schemeClr val="bg1"/>
                </a:solidFill>
                <a:latin typeface="+mj-lt"/>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solidFill>
                  <a:schemeClr val="bg1"/>
                </a:solidFill>
                <a:latin typeface="+mj-lt"/>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5072009" cy="2449672"/>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dirty="0">
                <a:solidFill>
                  <a:schemeClr val="bg1"/>
                </a:solidFill>
                <a:latin typeface="Gill Sans MT" panose="020B0502020104020203" pitchFamily="34" charset="0"/>
              </a:rPr>
              <a:t>GLOBAL </a:t>
            </a:r>
          </a:p>
          <a:p>
            <a:r>
              <a:rPr lang="en-US" sz="4100" dirty="0">
                <a:solidFill>
                  <a:schemeClr val="bg1"/>
                </a:solidFill>
                <a:latin typeface="Gill Sans MT" panose="020B0502020104020203" pitchFamily="34" charset="0"/>
              </a:rPr>
              <a:t>POWER PLATFORM BOOTCAMP 2021</a:t>
            </a:r>
          </a:p>
        </p:txBody>
      </p:sp>
      <p:pic>
        <p:nvPicPr>
          <p:cNvPr id="25" name="Picture 24" descr="Icon&#10;&#10;Description generated with very high confidence">
            <a:extLst>
              <a:ext uri="{FF2B5EF4-FFF2-40B4-BE49-F238E27FC236}">
                <a16:creationId xmlns:a16="http://schemas.microsoft.com/office/drawing/2014/main" id="{36C0FC7B-8383-434F-8F24-5CCB6DB9C28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864979" y="1017582"/>
            <a:ext cx="3300991" cy="3435103"/>
          </a:xfrm>
          <a:prstGeom prst="rect">
            <a:avLst/>
          </a:prstGeom>
        </p:spPr>
      </p:pic>
      <p:pic>
        <p:nvPicPr>
          <p:cNvPr id="27" name="Picture 26" descr="Logo&#10;&#10;Description generated with very high confidence">
            <a:extLst>
              <a:ext uri="{FF2B5EF4-FFF2-40B4-BE49-F238E27FC236}">
                <a16:creationId xmlns:a16="http://schemas.microsoft.com/office/drawing/2014/main" id="{EF33EC05-A657-4527-AFF2-F3906146997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5785338" y="6110275"/>
            <a:ext cx="542349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Segoe UI Semibold" panose="020B0702040204020203" pitchFamily="34" charset="0"/>
              </a:rPr>
              <a:t>#GlobalPowerPlatformBootcamp       #GPPB2021</a:t>
            </a: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5" name="Picture 4" descr="Icon&#10;&#10;Description generated with very high confidence">
            <a:extLst>
              <a:ext uri="{FF2B5EF4-FFF2-40B4-BE49-F238E27FC236}">
                <a16:creationId xmlns:a16="http://schemas.microsoft.com/office/drawing/2014/main" id="{46AC23DD-7BF4-4238-96EC-D31921402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546" y="5912386"/>
            <a:ext cx="735239" cy="765110"/>
          </a:xfrm>
          <a:prstGeom prst="rect">
            <a:avLst/>
          </a:prstGeom>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851926" y="6234324"/>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n-US" dirty="0"/>
              <a:t>Demo Title</a:t>
            </a:r>
          </a:p>
        </p:txBody>
      </p:sp>
      <p:pic>
        <p:nvPicPr>
          <p:cNvPr id="5" name="Picture 4" descr="Icon&#10;&#10;Description generated with very high confidence">
            <a:extLst>
              <a:ext uri="{FF2B5EF4-FFF2-40B4-BE49-F238E27FC236}">
                <a16:creationId xmlns:a16="http://schemas.microsoft.com/office/drawing/2014/main" id="{02CE42CC-7D74-49C2-9664-858F13D32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735" y="6036435"/>
            <a:ext cx="735239" cy="765110"/>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sp>
        <p:nvSpPr>
          <p:cNvPr id="6" name="TextBox 5">
            <a:extLst>
              <a:ext uri="{FF2B5EF4-FFF2-40B4-BE49-F238E27FC236}">
                <a16:creationId xmlns:a16="http://schemas.microsoft.com/office/drawing/2014/main" id="{F9C6FE04-417E-4A81-89C2-60346E21290B}"/>
              </a:ext>
            </a:extLst>
          </p:cNvPr>
          <p:cNvSpPr txBox="1"/>
          <p:nvPr userDrawn="1"/>
        </p:nvSpPr>
        <p:spPr>
          <a:xfrm>
            <a:off x="5117123" y="6110275"/>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7" name="Picture 6" descr="Icon&#10;&#10;Description generated with very high confidence">
            <a:extLst>
              <a:ext uri="{FF2B5EF4-FFF2-40B4-BE49-F238E27FC236}">
                <a16:creationId xmlns:a16="http://schemas.microsoft.com/office/drawing/2014/main" id="{B7D7020C-DF50-4B36-BA1B-C703264701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912386"/>
            <a:ext cx="735239" cy="765110"/>
          </a:xfrm>
          <a:prstGeom prst="rect">
            <a:avLst/>
          </a:prstGeom>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sp>
        <p:nvSpPr>
          <p:cNvPr id="6" name="TextBox 5">
            <a:extLst>
              <a:ext uri="{FF2B5EF4-FFF2-40B4-BE49-F238E27FC236}">
                <a16:creationId xmlns:a16="http://schemas.microsoft.com/office/drawing/2014/main" id="{A827F757-9AA8-4813-97EF-0A7A111F5AEA}"/>
              </a:ext>
            </a:extLst>
          </p:cNvPr>
          <p:cNvSpPr txBox="1"/>
          <p:nvPr userDrawn="1"/>
        </p:nvSpPr>
        <p:spPr>
          <a:xfrm>
            <a:off x="5785338" y="6110275"/>
            <a:ext cx="542349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Segoe UI Semibold" panose="020B0702040204020203" pitchFamily="34" charset="0"/>
              </a:rPr>
              <a:t>#GlobalPowerPlatformBootcamp       #GPPB2021</a:t>
            </a:r>
          </a:p>
        </p:txBody>
      </p:sp>
      <p:pic>
        <p:nvPicPr>
          <p:cNvPr id="9" name="Picture 8" descr="Icon&#10;&#10;Description generated with very high confidence">
            <a:extLst>
              <a:ext uri="{FF2B5EF4-FFF2-40B4-BE49-F238E27FC236}">
                <a16:creationId xmlns:a16="http://schemas.microsoft.com/office/drawing/2014/main" id="{F868ECF4-D455-4B37-821B-F01276A23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912386"/>
            <a:ext cx="735239" cy="765110"/>
          </a:xfrm>
          <a:prstGeom prst="rect">
            <a:avLst/>
          </a:prstGeom>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sp>
        <p:nvSpPr>
          <p:cNvPr id="6" name="TextBox 5">
            <a:extLst>
              <a:ext uri="{FF2B5EF4-FFF2-40B4-BE49-F238E27FC236}">
                <a16:creationId xmlns:a16="http://schemas.microsoft.com/office/drawing/2014/main" id="{0CAF26A4-0F26-46D6-BB9B-78A0C8D7A777}"/>
              </a:ext>
            </a:extLst>
          </p:cNvPr>
          <p:cNvSpPr txBox="1"/>
          <p:nvPr userDrawn="1"/>
        </p:nvSpPr>
        <p:spPr>
          <a:xfrm>
            <a:off x="6790380" y="6039937"/>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9" name="Picture 8" descr="Icon&#10;&#10;Description generated with very high confidence">
            <a:extLst>
              <a:ext uri="{FF2B5EF4-FFF2-40B4-BE49-F238E27FC236}">
                <a16:creationId xmlns:a16="http://schemas.microsoft.com/office/drawing/2014/main" id="{F6A6236F-B9ED-4BA7-B082-AC7B1C74CB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677" y="5842048"/>
            <a:ext cx="735239" cy="765110"/>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4A2BC8-2EDD-4FF8-890A-45518E13EC44}"/>
              </a:ext>
            </a:extLst>
          </p:cNvPr>
          <p:cNvSpPr txBox="1"/>
          <p:nvPr userDrawn="1"/>
        </p:nvSpPr>
        <p:spPr>
          <a:xfrm>
            <a:off x="5249008" y="6083898"/>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6" name="Picture 5" descr="Icon&#10;&#10;Description generated with very high confidence">
            <a:extLst>
              <a:ext uri="{FF2B5EF4-FFF2-40B4-BE49-F238E27FC236}">
                <a16:creationId xmlns:a16="http://schemas.microsoft.com/office/drawing/2014/main" id="{9176C8DB-BA63-4274-8FA2-6708CD7831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1281" y="5886009"/>
            <a:ext cx="735239" cy="765110"/>
          </a:xfrm>
          <a:prstGeom prst="rect">
            <a:avLst/>
          </a:prstGeom>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73FC19-7880-4419-A968-EEF7D5FF391A}"/>
              </a:ext>
            </a:extLst>
          </p:cNvPr>
          <p:cNvSpPr txBox="1"/>
          <p:nvPr userDrawn="1"/>
        </p:nvSpPr>
        <p:spPr>
          <a:xfrm>
            <a:off x="5785338" y="6110275"/>
            <a:ext cx="542349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Segoe UI Semibold" panose="020B0702040204020203" pitchFamily="34" charset="0"/>
              </a:rPr>
              <a:t>#GlobalPowerPlatformBootcamp       #GPPB2021</a:t>
            </a:r>
          </a:p>
        </p:txBody>
      </p:sp>
      <p:pic>
        <p:nvPicPr>
          <p:cNvPr id="7" name="Picture 6" descr="Icon&#10;&#10;Description generated with very high confidence">
            <a:extLst>
              <a:ext uri="{FF2B5EF4-FFF2-40B4-BE49-F238E27FC236}">
                <a16:creationId xmlns:a16="http://schemas.microsoft.com/office/drawing/2014/main" id="{670D5F37-05E8-4036-AB7E-D888B9E8AC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850840"/>
            <a:ext cx="735239" cy="765110"/>
          </a:xfrm>
          <a:prstGeom prst="rect">
            <a:avLst/>
          </a:prstGeom>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1158A-BDF3-4425-BFC8-BC56B8E353EE}"/>
              </a:ext>
            </a:extLst>
          </p:cNvPr>
          <p:cNvSpPr txBox="1"/>
          <p:nvPr userDrawn="1"/>
        </p:nvSpPr>
        <p:spPr>
          <a:xfrm>
            <a:off x="6764003" y="5969619"/>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7" name="Picture 6" descr="Icon&#10;&#10;Description generated with very high confidence">
            <a:extLst>
              <a:ext uri="{FF2B5EF4-FFF2-40B4-BE49-F238E27FC236}">
                <a16:creationId xmlns:a16="http://schemas.microsoft.com/office/drawing/2014/main" id="{71C17CC7-90A7-4A5E-88C2-EF2B0F7C6D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8784" y="5771730"/>
            <a:ext cx="735239" cy="765110"/>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pic>
        <p:nvPicPr>
          <p:cNvPr id="5" name="Picture 4" descr="Icon&#10;&#10;Description generated with very high confidence">
            <a:extLst>
              <a:ext uri="{FF2B5EF4-FFF2-40B4-BE49-F238E27FC236}">
                <a16:creationId xmlns:a16="http://schemas.microsoft.com/office/drawing/2014/main" id="{FD7CE0C9-31B7-42E7-89F7-E8BF23056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3166" y="5648610"/>
            <a:ext cx="735239" cy="765110"/>
          </a:xfrm>
          <a:prstGeom prst="rect">
            <a:avLst/>
          </a:prstGeom>
        </p:spPr>
      </p:pic>
      <p:sp>
        <p:nvSpPr>
          <p:cNvPr id="6" name="TextBox 5">
            <a:extLst>
              <a:ext uri="{FF2B5EF4-FFF2-40B4-BE49-F238E27FC236}">
                <a16:creationId xmlns:a16="http://schemas.microsoft.com/office/drawing/2014/main" id="{20BF9DB3-A645-42A6-A450-679D956D5FB1}"/>
              </a:ext>
            </a:extLst>
          </p:cNvPr>
          <p:cNvSpPr txBox="1"/>
          <p:nvPr userDrawn="1"/>
        </p:nvSpPr>
        <p:spPr>
          <a:xfrm>
            <a:off x="5249008" y="6083898"/>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748137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rot="16200000">
            <a:off x="4822521" y="-4163157"/>
            <a:ext cx="905608" cy="923192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rot="16200000">
            <a:off x="4114772" y="-2347578"/>
            <a:ext cx="4440116" cy="113509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ection Title White">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762000" y="341097"/>
            <a:ext cx="9859116" cy="1158793"/>
          </a:xfrm>
        </p:spPr>
        <p:txBody>
          <a:bodyPr>
            <a:normAutofit/>
          </a:bodyPr>
          <a:lstStyle>
            <a:lvl1pPr algn="ctr">
              <a:defRPr sz="6600">
                <a:solidFill>
                  <a:schemeClr val="tx1"/>
                </a:solidFill>
              </a:defRPr>
            </a:lvl1pPr>
          </a:lstStyle>
          <a:p>
            <a:r>
              <a:rPr lang="en-US" dirty="0"/>
              <a:t>Meet the Sponsors</a:t>
            </a:r>
          </a:p>
        </p:txBody>
      </p:sp>
      <p:sp>
        <p:nvSpPr>
          <p:cNvPr id="6" name="TextBox 5">
            <a:extLst>
              <a:ext uri="{FF2B5EF4-FFF2-40B4-BE49-F238E27FC236}">
                <a16:creationId xmlns:a16="http://schemas.microsoft.com/office/drawing/2014/main" id="{0CAF26A4-0F26-46D6-BB9B-78A0C8D7A777}"/>
              </a:ext>
            </a:extLst>
          </p:cNvPr>
          <p:cNvSpPr txBox="1"/>
          <p:nvPr userDrawn="1"/>
        </p:nvSpPr>
        <p:spPr>
          <a:xfrm>
            <a:off x="6790380" y="6039937"/>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3" name="Picture 2" descr="Icon&#10;&#10;Description generated with very high confidence">
            <a:extLst>
              <a:ext uri="{FF2B5EF4-FFF2-40B4-BE49-F238E27FC236}">
                <a16:creationId xmlns:a16="http://schemas.microsoft.com/office/drawing/2014/main" id="{9BCE3385-2B7C-47D8-BA43-A567298D11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0779" y="5727614"/>
            <a:ext cx="955171" cy="993977"/>
          </a:xfrm>
          <a:prstGeom prst="rect">
            <a:avLst/>
          </a:prstGeom>
        </p:spPr>
      </p:pic>
    </p:spTree>
    <p:extLst>
      <p:ext uri="{BB962C8B-B14F-4D97-AF65-F5344CB8AC3E}">
        <p14:creationId xmlns:p14="http://schemas.microsoft.com/office/powerpoint/2010/main" val="46272586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754774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sp>
        <p:nvSpPr>
          <p:cNvPr id="20" name="TextBox 19">
            <a:extLst>
              <a:ext uri="{FF2B5EF4-FFF2-40B4-BE49-F238E27FC236}">
                <a16:creationId xmlns:a16="http://schemas.microsoft.com/office/drawing/2014/main" id="{62327C34-9FA1-4A7E-B54B-E472812BA018}"/>
              </a:ext>
            </a:extLst>
          </p:cNvPr>
          <p:cNvSpPr txBox="1"/>
          <p:nvPr userDrawn="1"/>
        </p:nvSpPr>
        <p:spPr>
          <a:xfrm>
            <a:off x="5029200" y="4232201"/>
            <a:ext cx="6796453" cy="2523768"/>
          </a:xfrm>
          <a:prstGeom prst="rect">
            <a:avLst/>
          </a:prstGeom>
          <a:noFill/>
        </p:spPr>
        <p:txBody>
          <a:bodyPr wrap="square" rtlCol="0">
            <a:spAutoFit/>
          </a:bodyPr>
          <a:lstStyle/>
          <a:p>
            <a:pPr algn="l"/>
            <a:r>
              <a:rPr lang="fr-FR" dirty="0">
                <a:solidFill>
                  <a:schemeClr val="bg1"/>
                </a:solidFill>
                <a:latin typeface="+mj-lt"/>
              </a:rPr>
              <a:t>📅 </a:t>
            </a:r>
            <a:r>
              <a:rPr lang="en-CA" dirty="0">
                <a:solidFill>
                  <a:schemeClr val="bg1"/>
                </a:solidFill>
                <a:latin typeface="+mj-lt"/>
              </a:rPr>
              <a:t>February 19</a:t>
            </a:r>
            <a:r>
              <a:rPr lang="en-CA" baseline="30000" dirty="0">
                <a:solidFill>
                  <a:schemeClr val="bg1"/>
                </a:solidFill>
                <a:latin typeface="+mj-lt"/>
              </a:rPr>
              <a:t>th </a:t>
            </a:r>
            <a:r>
              <a:rPr lang="en-CA" dirty="0">
                <a:solidFill>
                  <a:schemeClr val="bg1"/>
                </a:solidFill>
                <a:latin typeface="+mj-lt"/>
              </a:rPr>
              <a:t> &amp; 20</a:t>
            </a:r>
            <a:r>
              <a:rPr lang="en-CA" baseline="30000" dirty="0">
                <a:solidFill>
                  <a:schemeClr val="bg1"/>
                </a:solidFill>
                <a:latin typeface="+mj-lt"/>
              </a:rPr>
              <a:t>th </a:t>
            </a:r>
            <a:r>
              <a:rPr lang="en-CA" dirty="0">
                <a:solidFill>
                  <a:schemeClr val="bg1"/>
                </a:solidFill>
                <a:latin typeface="+mj-lt"/>
              </a:rPr>
              <a:t>2021</a:t>
            </a:r>
          </a:p>
          <a:p>
            <a:pPr algn="l"/>
            <a:r>
              <a:rPr lang="en-CA" dirty="0">
                <a:solidFill>
                  <a:schemeClr val="bg1"/>
                </a:solidFill>
                <a:latin typeface="+mj-lt"/>
              </a:rPr>
              <a:t>3 Keynotes Microsoft France &amp; Microsoft Regional Director</a:t>
            </a:r>
          </a:p>
          <a:p>
            <a:pPr algn="l"/>
            <a:r>
              <a:rPr lang="en-CA" dirty="0">
                <a:solidFill>
                  <a:schemeClr val="bg1"/>
                </a:solidFill>
                <a:latin typeface="+mj-lt"/>
              </a:rPr>
              <a:t>40+ Sessions Experts around the world &amp; MVPs</a:t>
            </a:r>
          </a:p>
          <a:p>
            <a:r>
              <a:rPr lang="fr-FR" u="none" dirty="0">
                <a:solidFill>
                  <a:schemeClr val="bg1"/>
                </a:solidFill>
                <a:latin typeface="+mj-lt"/>
              </a:rPr>
              <a:t>🤜🔥🤛 Streaming Live Event </a:t>
            </a:r>
            <a:r>
              <a:rPr lang="fr-FR" u="none" dirty="0" err="1">
                <a:solidFill>
                  <a:schemeClr val="bg1"/>
                </a:solidFill>
                <a:latin typeface="+mj-lt"/>
              </a:rPr>
              <a:t>with</a:t>
            </a:r>
            <a:r>
              <a:rPr lang="fr-FR" u="none" dirty="0">
                <a:solidFill>
                  <a:schemeClr val="bg1"/>
                </a:solidFill>
                <a:latin typeface="+mj-lt"/>
              </a:rPr>
              <a:t> a Microsoft Teams </a:t>
            </a:r>
            <a:r>
              <a:rPr lang="fr-FR" u="none" dirty="0" err="1">
                <a:solidFill>
                  <a:schemeClr val="bg1"/>
                </a:solidFill>
                <a:latin typeface="+mj-lt"/>
              </a:rPr>
              <a:t>Experience</a:t>
            </a:r>
            <a:r>
              <a:rPr lang="fr-FR" u="none" dirty="0">
                <a:solidFill>
                  <a:schemeClr val="bg1"/>
                </a:solidFill>
                <a:latin typeface="+mj-lt"/>
              </a:rPr>
              <a:t> 🤜🔥🤛</a:t>
            </a:r>
          </a:p>
          <a:p>
            <a:r>
              <a:rPr lang="fr-FR" u="none" dirty="0">
                <a:solidFill>
                  <a:schemeClr val="bg1"/>
                </a:solidFill>
                <a:latin typeface="+mj-lt"/>
              </a:rPr>
              <a:t>  </a:t>
            </a:r>
            <a:endParaRPr lang="en-CA" u="none" dirty="0">
              <a:solidFill>
                <a:schemeClr val="bg1"/>
              </a:solidFill>
              <a:latin typeface="+mj-lt"/>
            </a:endParaRPr>
          </a:p>
          <a:p>
            <a:r>
              <a:rPr lang="en-CA" u="none" dirty="0">
                <a:solidFill>
                  <a:schemeClr val="bg1"/>
                </a:solidFill>
                <a:latin typeface="+mj-lt"/>
              </a:rPr>
              <a:t>Register to be added </a:t>
            </a:r>
            <a:r>
              <a:rPr lang="fr-FR" sz="3200" u="none" dirty="0">
                <a:solidFill>
                  <a:schemeClr val="bg1"/>
                </a:solidFill>
                <a:latin typeface="+mj-lt"/>
              </a:rPr>
              <a:t>👉 </a:t>
            </a:r>
            <a:r>
              <a:rPr lang="en-CA" sz="3200" dirty="0" err="1">
                <a:solidFill>
                  <a:schemeClr val="accent2"/>
                </a:solidFill>
                <a:latin typeface="+mj-lt"/>
              </a:rPr>
              <a:t>bit.ly</a:t>
            </a:r>
            <a:r>
              <a:rPr lang="en-CA" sz="3200" dirty="0">
                <a:solidFill>
                  <a:schemeClr val="accent2"/>
                </a:solidFill>
                <a:latin typeface="+mj-lt"/>
              </a:rPr>
              <a:t>/gppb21 </a:t>
            </a:r>
            <a:r>
              <a:rPr lang="fr-FR" sz="3200" dirty="0">
                <a:solidFill>
                  <a:schemeClr val="bg1"/>
                </a:solidFill>
              </a:rPr>
              <a:t>👈</a:t>
            </a:r>
            <a:r>
              <a:rPr lang="en-CA" sz="2000" dirty="0">
                <a:solidFill>
                  <a:schemeClr val="bg1"/>
                </a:solidFill>
              </a:rPr>
              <a:t>     </a:t>
            </a:r>
            <a:endParaRPr lang="en-CA" dirty="0">
              <a:solidFill>
                <a:schemeClr val="bg1"/>
              </a:solidFill>
            </a:endParaRPr>
          </a:p>
          <a:p>
            <a:pPr algn="r"/>
            <a:r>
              <a:rPr lang="en-CA" dirty="0">
                <a:solidFill>
                  <a:schemeClr val="bg1"/>
                </a:solidFill>
              </a:rPr>
              <a:t> </a:t>
            </a:r>
          </a:p>
          <a:p>
            <a:endParaRPr lang="en-CA" dirty="0"/>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sp>
        <p:nvSpPr>
          <p:cNvPr id="12" name="Text Placeholder 16">
            <a:extLst>
              <a:ext uri="{FF2B5EF4-FFF2-40B4-BE49-F238E27FC236}">
                <a16:creationId xmlns:a16="http://schemas.microsoft.com/office/drawing/2014/main" id="{80144C57-B962-413B-AB7A-75DD3744B792}"/>
              </a:ext>
            </a:extLst>
          </p:cNvPr>
          <p:cNvSpPr>
            <a:spLocks noGrp="1"/>
          </p:cNvSpPr>
          <p:nvPr>
            <p:ph type="body" sz="quarter" idx="16" hasCustomPrompt="1"/>
          </p:nvPr>
        </p:nvSpPr>
        <p:spPr>
          <a:xfrm>
            <a:off x="181583" y="1166660"/>
            <a:ext cx="5421550" cy="574591"/>
          </a:xfrm>
          <a:prstGeom prst="rect">
            <a:avLst/>
          </a:prstGeom>
        </p:spPr>
        <p:txBody>
          <a:bodyPr/>
          <a:lstStyle>
            <a:lvl1pPr marL="0" indent="0" algn="ctr">
              <a:buNone/>
              <a:defRPr sz="3600">
                <a:solidFill>
                  <a:srgbClr val="0066FF"/>
                </a:solidFill>
                <a:latin typeface="+mj-lt"/>
              </a:defRPr>
            </a:lvl1pPr>
          </a:lstStyle>
          <a:p>
            <a:pPr lvl="0"/>
            <a:r>
              <a:rPr lang="en-CA" dirty="0"/>
              <a:t>France</a:t>
            </a:r>
          </a:p>
        </p:txBody>
      </p:sp>
      <p:sp>
        <p:nvSpPr>
          <p:cNvPr id="13" name="Text Placeholder 16">
            <a:extLst>
              <a:ext uri="{FF2B5EF4-FFF2-40B4-BE49-F238E27FC236}">
                <a16:creationId xmlns:a16="http://schemas.microsoft.com/office/drawing/2014/main" id="{F48C4942-78EC-4BA5-8761-90D12AF55762}"/>
              </a:ext>
            </a:extLst>
          </p:cNvPr>
          <p:cNvSpPr>
            <a:spLocks noGrp="1"/>
          </p:cNvSpPr>
          <p:nvPr>
            <p:ph type="body" sz="quarter" idx="17" hasCustomPrompt="1"/>
          </p:nvPr>
        </p:nvSpPr>
        <p:spPr>
          <a:xfrm>
            <a:off x="1234617" y="1180344"/>
            <a:ext cx="5421550" cy="574591"/>
          </a:xfrm>
          <a:prstGeom prst="rect">
            <a:avLst/>
          </a:prstGeom>
        </p:spPr>
        <p:txBody>
          <a:bodyPr/>
          <a:lstStyle>
            <a:lvl1pPr marL="0" indent="0" algn="ctr">
              <a:buNone/>
              <a:defRPr sz="3600">
                <a:solidFill>
                  <a:schemeClr val="bg1"/>
                </a:solidFill>
                <a:latin typeface="+mj-lt"/>
              </a:defRPr>
            </a:lvl1pPr>
          </a:lstStyle>
          <a:p>
            <a:pPr lvl="0"/>
            <a:r>
              <a:rPr lang="en-CA" dirty="0"/>
              <a:t>Paris</a:t>
            </a:r>
          </a:p>
        </p:txBody>
      </p:sp>
      <p:sp>
        <p:nvSpPr>
          <p:cNvPr id="14" name="Text Placeholder 16">
            <a:extLst>
              <a:ext uri="{FF2B5EF4-FFF2-40B4-BE49-F238E27FC236}">
                <a16:creationId xmlns:a16="http://schemas.microsoft.com/office/drawing/2014/main" id="{21612627-624F-4905-9929-D355012EEEE3}"/>
              </a:ext>
            </a:extLst>
          </p:cNvPr>
          <p:cNvSpPr>
            <a:spLocks noGrp="1"/>
          </p:cNvSpPr>
          <p:nvPr>
            <p:ph type="body" sz="quarter" idx="18" hasCustomPrompt="1"/>
          </p:nvPr>
        </p:nvSpPr>
        <p:spPr>
          <a:xfrm>
            <a:off x="2287651" y="1171772"/>
            <a:ext cx="5421550" cy="574591"/>
          </a:xfrm>
          <a:prstGeom prst="rect">
            <a:avLst/>
          </a:prstGeom>
        </p:spPr>
        <p:txBody>
          <a:bodyPr/>
          <a:lstStyle>
            <a:lvl1pPr marL="0" indent="0" algn="ctr">
              <a:buNone/>
              <a:defRPr sz="3600">
                <a:solidFill>
                  <a:srgbClr val="FF0000"/>
                </a:solidFill>
                <a:latin typeface="+mj-lt"/>
              </a:defRPr>
            </a:lvl1pPr>
          </a:lstStyle>
          <a:p>
            <a:pPr lvl="0"/>
            <a:r>
              <a:rPr lang="en-CA" dirty="0"/>
              <a:t>Edition</a:t>
            </a:r>
          </a:p>
        </p:txBody>
      </p:sp>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3384681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2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sp>
        <p:nvSpPr>
          <p:cNvPr id="20" name="TextBox 19">
            <a:extLst>
              <a:ext uri="{FF2B5EF4-FFF2-40B4-BE49-F238E27FC236}">
                <a16:creationId xmlns:a16="http://schemas.microsoft.com/office/drawing/2014/main" id="{62327C34-9FA1-4A7E-B54B-E472812BA018}"/>
              </a:ext>
            </a:extLst>
          </p:cNvPr>
          <p:cNvSpPr txBox="1"/>
          <p:nvPr userDrawn="1"/>
        </p:nvSpPr>
        <p:spPr>
          <a:xfrm>
            <a:off x="5029200" y="4232201"/>
            <a:ext cx="6796453" cy="2523768"/>
          </a:xfrm>
          <a:prstGeom prst="rect">
            <a:avLst/>
          </a:prstGeom>
          <a:noFill/>
        </p:spPr>
        <p:txBody>
          <a:bodyPr wrap="square" rtlCol="0">
            <a:spAutoFit/>
          </a:bodyPr>
          <a:lstStyle/>
          <a:p>
            <a:pPr algn="l"/>
            <a:r>
              <a:rPr lang="fr-FR" dirty="0">
                <a:solidFill>
                  <a:schemeClr val="bg1"/>
                </a:solidFill>
                <a:latin typeface="+mj-lt"/>
              </a:rPr>
              <a:t>📅 </a:t>
            </a:r>
            <a:r>
              <a:rPr lang="en-CA" dirty="0">
                <a:solidFill>
                  <a:schemeClr val="bg1"/>
                </a:solidFill>
                <a:latin typeface="+mj-lt"/>
              </a:rPr>
              <a:t>February 19</a:t>
            </a:r>
            <a:r>
              <a:rPr lang="en-CA" baseline="30000" dirty="0">
                <a:solidFill>
                  <a:schemeClr val="bg1"/>
                </a:solidFill>
                <a:latin typeface="+mj-lt"/>
              </a:rPr>
              <a:t>th </a:t>
            </a:r>
            <a:r>
              <a:rPr lang="en-CA" dirty="0">
                <a:solidFill>
                  <a:schemeClr val="bg1"/>
                </a:solidFill>
                <a:latin typeface="+mj-lt"/>
              </a:rPr>
              <a:t> &amp; 20</a:t>
            </a:r>
            <a:r>
              <a:rPr lang="en-CA" baseline="30000" dirty="0">
                <a:solidFill>
                  <a:schemeClr val="bg1"/>
                </a:solidFill>
                <a:latin typeface="+mj-lt"/>
              </a:rPr>
              <a:t>th </a:t>
            </a:r>
            <a:r>
              <a:rPr lang="en-CA" dirty="0">
                <a:solidFill>
                  <a:schemeClr val="bg1"/>
                </a:solidFill>
                <a:latin typeface="+mj-lt"/>
              </a:rPr>
              <a:t>2021</a:t>
            </a:r>
          </a:p>
          <a:p>
            <a:pPr algn="l"/>
            <a:r>
              <a:rPr lang="en-CA" dirty="0">
                <a:solidFill>
                  <a:schemeClr val="bg1"/>
                </a:solidFill>
                <a:latin typeface="+mj-lt"/>
              </a:rPr>
              <a:t>3 Keynotes Microsoft France &amp; Microsoft Regional Director</a:t>
            </a:r>
          </a:p>
          <a:p>
            <a:pPr algn="l"/>
            <a:r>
              <a:rPr lang="en-CA" dirty="0">
                <a:solidFill>
                  <a:schemeClr val="bg1"/>
                </a:solidFill>
                <a:latin typeface="+mj-lt"/>
              </a:rPr>
              <a:t>40+ Sessions Experts around the world &amp; MVPs</a:t>
            </a:r>
          </a:p>
          <a:p>
            <a:r>
              <a:rPr lang="fr-FR" u="none" dirty="0">
                <a:solidFill>
                  <a:schemeClr val="bg1"/>
                </a:solidFill>
                <a:latin typeface="+mj-lt"/>
              </a:rPr>
              <a:t>🤜🔥🤛 Streaming Live Event </a:t>
            </a:r>
            <a:r>
              <a:rPr lang="fr-FR" u="none" dirty="0" err="1">
                <a:solidFill>
                  <a:schemeClr val="bg1"/>
                </a:solidFill>
                <a:latin typeface="+mj-lt"/>
              </a:rPr>
              <a:t>with</a:t>
            </a:r>
            <a:r>
              <a:rPr lang="fr-FR" u="none" dirty="0">
                <a:solidFill>
                  <a:schemeClr val="bg1"/>
                </a:solidFill>
                <a:latin typeface="+mj-lt"/>
              </a:rPr>
              <a:t> a Microsoft Teams </a:t>
            </a:r>
            <a:r>
              <a:rPr lang="fr-FR" u="none" dirty="0" err="1">
                <a:solidFill>
                  <a:schemeClr val="bg1"/>
                </a:solidFill>
                <a:latin typeface="+mj-lt"/>
              </a:rPr>
              <a:t>Experience</a:t>
            </a:r>
            <a:r>
              <a:rPr lang="fr-FR" u="none" dirty="0">
                <a:solidFill>
                  <a:schemeClr val="bg1"/>
                </a:solidFill>
                <a:latin typeface="+mj-lt"/>
              </a:rPr>
              <a:t> 🤜🔥🤛</a:t>
            </a:r>
          </a:p>
          <a:p>
            <a:r>
              <a:rPr lang="fr-FR" u="none" dirty="0">
                <a:solidFill>
                  <a:schemeClr val="bg1"/>
                </a:solidFill>
                <a:latin typeface="+mj-lt"/>
              </a:rPr>
              <a:t>  </a:t>
            </a:r>
            <a:endParaRPr lang="en-CA" u="none" dirty="0">
              <a:solidFill>
                <a:schemeClr val="bg1"/>
              </a:solidFill>
              <a:latin typeface="+mj-lt"/>
            </a:endParaRPr>
          </a:p>
          <a:p>
            <a:r>
              <a:rPr lang="en-CA" u="none" dirty="0">
                <a:solidFill>
                  <a:schemeClr val="bg1"/>
                </a:solidFill>
                <a:latin typeface="+mj-lt"/>
              </a:rPr>
              <a:t>Register to be added </a:t>
            </a:r>
            <a:r>
              <a:rPr lang="fr-FR" sz="3200" u="none" dirty="0">
                <a:solidFill>
                  <a:schemeClr val="bg1"/>
                </a:solidFill>
                <a:latin typeface="+mj-lt"/>
              </a:rPr>
              <a:t>👉  </a:t>
            </a:r>
            <a:r>
              <a:rPr lang="en-CA" sz="3200" dirty="0" err="1">
                <a:solidFill>
                  <a:schemeClr val="accent2"/>
                </a:solidFill>
                <a:latin typeface="+mj-lt"/>
              </a:rPr>
              <a:t>bit.ly</a:t>
            </a:r>
            <a:r>
              <a:rPr lang="en-CA" sz="3200" dirty="0">
                <a:solidFill>
                  <a:schemeClr val="accent2"/>
                </a:solidFill>
                <a:latin typeface="+mj-lt"/>
              </a:rPr>
              <a:t>/gppb21 </a:t>
            </a:r>
            <a:r>
              <a:rPr lang="fr-FR" sz="3200" dirty="0">
                <a:solidFill>
                  <a:schemeClr val="bg1"/>
                </a:solidFill>
              </a:rPr>
              <a:t>👈</a:t>
            </a:r>
            <a:r>
              <a:rPr lang="en-CA" sz="2000" dirty="0">
                <a:solidFill>
                  <a:schemeClr val="bg1"/>
                </a:solidFill>
              </a:rPr>
              <a:t>     </a:t>
            </a:r>
            <a:endParaRPr lang="en-CA" dirty="0">
              <a:solidFill>
                <a:schemeClr val="bg1"/>
              </a:solidFill>
            </a:endParaRPr>
          </a:p>
          <a:p>
            <a:pPr algn="r"/>
            <a:r>
              <a:rPr lang="en-CA" dirty="0">
                <a:solidFill>
                  <a:schemeClr val="bg1"/>
                </a:solidFill>
              </a:rPr>
              <a:t> </a:t>
            </a:r>
          </a:p>
          <a:p>
            <a:endParaRPr lang="en-CA" dirty="0"/>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1684790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1_Presentation Titl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688027" y="3436073"/>
            <a:ext cx="4587643" cy="1313909"/>
          </a:xfrm>
        </p:spPr>
        <p:txBody>
          <a:bodyPr/>
          <a:lstStyle>
            <a:lvl1pPr marL="0" indent="0">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688027" y="549468"/>
            <a:ext cx="4928870" cy="2693324"/>
          </a:xfrm>
        </p:spPr>
        <p:txBody>
          <a:bodyPr anchor="b">
            <a:normAutofit/>
          </a:bodyPr>
          <a:lstStyle>
            <a:lvl1pPr>
              <a:defRPr sz="5400">
                <a:solidFill>
                  <a:schemeClr val="bg1"/>
                </a:solidFill>
              </a:defRPr>
            </a:lvl1pPr>
          </a:lstStyle>
          <a:p>
            <a:r>
              <a:rPr lang="en-US" dirty="0"/>
              <a:t>Presentation Title</a:t>
            </a:r>
          </a:p>
        </p:txBody>
      </p:sp>
      <p:pic>
        <p:nvPicPr>
          <p:cNvPr id="10" name="Picture 9" descr="Icon&#10;&#10;Description generated with very high confidence">
            <a:extLst>
              <a:ext uri="{FF2B5EF4-FFF2-40B4-BE49-F238E27FC236}">
                <a16:creationId xmlns:a16="http://schemas.microsoft.com/office/drawing/2014/main" id="{5AB87811-5998-42E3-A18E-96D2461C7E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10441" y="1311949"/>
            <a:ext cx="2672501" cy="2781079"/>
          </a:xfrm>
          <a:prstGeom prst="rect">
            <a:avLst/>
          </a:prstGeom>
        </p:spPr>
      </p:pic>
      <p:sp>
        <p:nvSpPr>
          <p:cNvPr id="11" name="TextBox 10">
            <a:extLst>
              <a:ext uri="{FF2B5EF4-FFF2-40B4-BE49-F238E27FC236}">
                <a16:creationId xmlns:a16="http://schemas.microsoft.com/office/drawing/2014/main" id="{17CD1035-CDAE-4B63-92C2-96DC2B6D1EB8}"/>
              </a:ext>
            </a:extLst>
          </p:cNvPr>
          <p:cNvSpPr txBox="1"/>
          <p:nvPr userDrawn="1"/>
        </p:nvSpPr>
        <p:spPr>
          <a:xfrm>
            <a:off x="6390432" y="6064116"/>
            <a:ext cx="5192577" cy="369332"/>
          </a:xfrm>
          <a:prstGeom prst="rect">
            <a:avLst/>
          </a:prstGeom>
          <a:noFill/>
        </p:spPr>
        <p:txBody>
          <a:bodyPr wrap="square" rtlCol="0">
            <a:spAutoFit/>
          </a:bodyPr>
          <a:lstStyle/>
          <a:p>
            <a:pPr algn="r"/>
            <a:r>
              <a:rPr lang="en-US" sz="1800" b="1" dirty="0">
                <a:solidFill>
                  <a:schemeClr val="bg1"/>
                </a:solidFill>
                <a:latin typeface="+mj-lt"/>
                <a:cs typeface="Segoe UI Semibold" panose="020B0702040204020203" pitchFamily="34" charset="0"/>
              </a:rPr>
              <a:t>#GlobalPowerPlatformBootcamp  #GPPB2021</a:t>
            </a:r>
          </a:p>
        </p:txBody>
      </p:sp>
      <p:pic>
        <p:nvPicPr>
          <p:cNvPr id="14" name="Picture 13" descr="Icon&#10;&#10;Description generated with very high confidence">
            <a:extLst>
              <a:ext uri="{FF2B5EF4-FFF2-40B4-BE49-F238E27FC236}">
                <a16:creationId xmlns:a16="http://schemas.microsoft.com/office/drawing/2014/main" id="{C8E15BFB-B1F6-4FD5-AD63-BED375A255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2043" y="5853928"/>
            <a:ext cx="758877" cy="789709"/>
          </a:xfrm>
          <a:prstGeom prst="rect">
            <a:avLst/>
          </a:prstGeom>
        </p:spPr>
      </p:pic>
    </p:spTree>
    <p:extLst>
      <p:ext uri="{BB962C8B-B14F-4D97-AF65-F5344CB8AC3E}">
        <p14:creationId xmlns:p14="http://schemas.microsoft.com/office/powerpoint/2010/main" val="2424012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sp>
        <p:nvSpPr>
          <p:cNvPr id="20" name="TextBox 19">
            <a:extLst>
              <a:ext uri="{FF2B5EF4-FFF2-40B4-BE49-F238E27FC236}">
                <a16:creationId xmlns:a16="http://schemas.microsoft.com/office/drawing/2014/main" id="{62327C34-9FA1-4A7E-B54B-E472812BA018}"/>
              </a:ext>
            </a:extLst>
          </p:cNvPr>
          <p:cNvSpPr txBox="1"/>
          <p:nvPr userDrawn="1"/>
        </p:nvSpPr>
        <p:spPr>
          <a:xfrm>
            <a:off x="5029200" y="4232201"/>
            <a:ext cx="6796453" cy="2523768"/>
          </a:xfrm>
          <a:prstGeom prst="rect">
            <a:avLst/>
          </a:prstGeom>
          <a:noFill/>
        </p:spPr>
        <p:txBody>
          <a:bodyPr wrap="square" rtlCol="0">
            <a:spAutoFit/>
          </a:bodyPr>
          <a:lstStyle/>
          <a:p>
            <a:pPr algn="l"/>
            <a:r>
              <a:rPr lang="fr-FR" dirty="0">
                <a:solidFill>
                  <a:schemeClr val="bg1"/>
                </a:solidFill>
                <a:latin typeface="+mj-lt"/>
              </a:rPr>
              <a:t>📅 </a:t>
            </a:r>
            <a:r>
              <a:rPr lang="en-CA" dirty="0">
                <a:solidFill>
                  <a:schemeClr val="bg1"/>
                </a:solidFill>
                <a:latin typeface="+mj-lt"/>
              </a:rPr>
              <a:t>February 19</a:t>
            </a:r>
            <a:r>
              <a:rPr lang="en-CA" baseline="30000" dirty="0">
                <a:solidFill>
                  <a:schemeClr val="bg1"/>
                </a:solidFill>
                <a:latin typeface="+mj-lt"/>
              </a:rPr>
              <a:t>th </a:t>
            </a:r>
            <a:r>
              <a:rPr lang="en-CA" dirty="0">
                <a:solidFill>
                  <a:schemeClr val="bg1"/>
                </a:solidFill>
                <a:latin typeface="+mj-lt"/>
              </a:rPr>
              <a:t> &amp; 20</a:t>
            </a:r>
            <a:r>
              <a:rPr lang="en-CA" baseline="30000" dirty="0">
                <a:solidFill>
                  <a:schemeClr val="bg1"/>
                </a:solidFill>
                <a:latin typeface="+mj-lt"/>
              </a:rPr>
              <a:t>th </a:t>
            </a:r>
            <a:r>
              <a:rPr lang="en-CA" dirty="0">
                <a:solidFill>
                  <a:schemeClr val="bg1"/>
                </a:solidFill>
                <a:latin typeface="+mj-lt"/>
              </a:rPr>
              <a:t>2021</a:t>
            </a:r>
          </a:p>
          <a:p>
            <a:pPr algn="l"/>
            <a:r>
              <a:rPr lang="en-CA" dirty="0">
                <a:solidFill>
                  <a:schemeClr val="bg1"/>
                </a:solidFill>
                <a:latin typeface="+mj-lt"/>
              </a:rPr>
              <a:t>3 Keynotes Microsoft France &amp; Microsoft Regional Director</a:t>
            </a:r>
          </a:p>
          <a:p>
            <a:pPr algn="l"/>
            <a:r>
              <a:rPr lang="en-CA" dirty="0">
                <a:solidFill>
                  <a:schemeClr val="bg1"/>
                </a:solidFill>
                <a:latin typeface="+mj-lt"/>
              </a:rPr>
              <a:t>40+ Sessions Experts around the world &amp; MVPs</a:t>
            </a:r>
          </a:p>
          <a:p>
            <a:r>
              <a:rPr lang="fr-FR" u="none" dirty="0">
                <a:solidFill>
                  <a:schemeClr val="bg1"/>
                </a:solidFill>
                <a:latin typeface="+mj-lt"/>
              </a:rPr>
              <a:t>🤜🔥🤛 Streaming Live Event </a:t>
            </a:r>
            <a:r>
              <a:rPr lang="fr-FR" u="none" dirty="0" err="1">
                <a:solidFill>
                  <a:schemeClr val="bg1"/>
                </a:solidFill>
                <a:latin typeface="+mj-lt"/>
              </a:rPr>
              <a:t>with</a:t>
            </a:r>
            <a:r>
              <a:rPr lang="fr-FR" u="none" dirty="0">
                <a:solidFill>
                  <a:schemeClr val="bg1"/>
                </a:solidFill>
                <a:latin typeface="+mj-lt"/>
              </a:rPr>
              <a:t> a Microsoft Teams </a:t>
            </a:r>
            <a:r>
              <a:rPr lang="fr-FR" u="none" dirty="0" err="1">
                <a:solidFill>
                  <a:schemeClr val="bg1"/>
                </a:solidFill>
                <a:latin typeface="+mj-lt"/>
              </a:rPr>
              <a:t>Experience</a:t>
            </a:r>
            <a:r>
              <a:rPr lang="fr-FR" u="none" dirty="0">
                <a:solidFill>
                  <a:schemeClr val="bg1"/>
                </a:solidFill>
                <a:latin typeface="+mj-lt"/>
              </a:rPr>
              <a:t> 🤜🔥🤛</a:t>
            </a:r>
          </a:p>
          <a:p>
            <a:r>
              <a:rPr lang="fr-FR" u="none" dirty="0">
                <a:solidFill>
                  <a:schemeClr val="bg1"/>
                </a:solidFill>
                <a:latin typeface="+mj-lt"/>
              </a:rPr>
              <a:t>  </a:t>
            </a:r>
            <a:endParaRPr lang="en-CA" u="none" dirty="0">
              <a:solidFill>
                <a:schemeClr val="bg1"/>
              </a:solidFill>
              <a:latin typeface="+mj-lt"/>
            </a:endParaRPr>
          </a:p>
          <a:p>
            <a:r>
              <a:rPr lang="en-CA" u="none" dirty="0">
                <a:solidFill>
                  <a:schemeClr val="bg1"/>
                </a:solidFill>
                <a:latin typeface="+mj-lt"/>
              </a:rPr>
              <a:t>Register to be added </a:t>
            </a:r>
            <a:r>
              <a:rPr lang="fr-FR" sz="3200" u="none" dirty="0">
                <a:solidFill>
                  <a:schemeClr val="bg1"/>
                </a:solidFill>
                <a:latin typeface="+mj-lt"/>
              </a:rPr>
              <a:t>👉  </a:t>
            </a:r>
            <a:r>
              <a:rPr lang="en-CA" sz="3200" dirty="0" err="1">
                <a:solidFill>
                  <a:schemeClr val="accent2"/>
                </a:solidFill>
                <a:latin typeface="+mj-lt"/>
              </a:rPr>
              <a:t>bit.ly</a:t>
            </a:r>
            <a:r>
              <a:rPr lang="en-CA" sz="3200" dirty="0">
                <a:solidFill>
                  <a:schemeClr val="accent2"/>
                </a:solidFill>
                <a:latin typeface="+mj-lt"/>
              </a:rPr>
              <a:t>/gppb21 </a:t>
            </a:r>
            <a:r>
              <a:rPr lang="fr-FR" sz="3200" dirty="0">
                <a:solidFill>
                  <a:schemeClr val="bg1"/>
                </a:solidFill>
              </a:rPr>
              <a:t>👈</a:t>
            </a:r>
            <a:r>
              <a:rPr lang="en-CA" sz="2000" dirty="0">
                <a:solidFill>
                  <a:schemeClr val="bg1"/>
                </a:solidFill>
              </a:rPr>
              <a:t>     </a:t>
            </a:r>
            <a:endParaRPr lang="en-CA" dirty="0">
              <a:solidFill>
                <a:schemeClr val="bg1"/>
              </a:solidFill>
            </a:endParaRPr>
          </a:p>
          <a:p>
            <a:pPr algn="r"/>
            <a:r>
              <a:rPr lang="en-CA" dirty="0">
                <a:solidFill>
                  <a:schemeClr val="bg1"/>
                </a:solidFill>
              </a:rPr>
              <a:t> </a:t>
            </a:r>
          </a:p>
          <a:p>
            <a:endParaRPr lang="en-CA" dirty="0"/>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sp>
        <p:nvSpPr>
          <p:cNvPr id="12" name="Text Placeholder 16">
            <a:extLst>
              <a:ext uri="{FF2B5EF4-FFF2-40B4-BE49-F238E27FC236}">
                <a16:creationId xmlns:a16="http://schemas.microsoft.com/office/drawing/2014/main" id="{80144C57-B962-413B-AB7A-75DD3744B792}"/>
              </a:ext>
            </a:extLst>
          </p:cNvPr>
          <p:cNvSpPr>
            <a:spLocks noGrp="1"/>
          </p:cNvSpPr>
          <p:nvPr>
            <p:ph type="body" sz="quarter" idx="16" hasCustomPrompt="1"/>
          </p:nvPr>
        </p:nvSpPr>
        <p:spPr>
          <a:xfrm>
            <a:off x="181583" y="1166660"/>
            <a:ext cx="5421550" cy="574591"/>
          </a:xfrm>
          <a:prstGeom prst="rect">
            <a:avLst/>
          </a:prstGeom>
        </p:spPr>
        <p:txBody>
          <a:bodyPr/>
          <a:lstStyle>
            <a:lvl1pPr marL="0" indent="0" algn="ctr">
              <a:buNone/>
              <a:defRPr sz="3600">
                <a:solidFill>
                  <a:srgbClr val="0066FF"/>
                </a:solidFill>
                <a:latin typeface="+mj-lt"/>
              </a:defRPr>
            </a:lvl1pPr>
          </a:lstStyle>
          <a:p>
            <a:pPr lvl="0"/>
            <a:r>
              <a:rPr lang="en-CA" dirty="0"/>
              <a:t>France</a:t>
            </a:r>
          </a:p>
        </p:txBody>
      </p:sp>
      <p:sp>
        <p:nvSpPr>
          <p:cNvPr id="13" name="Text Placeholder 16">
            <a:extLst>
              <a:ext uri="{FF2B5EF4-FFF2-40B4-BE49-F238E27FC236}">
                <a16:creationId xmlns:a16="http://schemas.microsoft.com/office/drawing/2014/main" id="{F48C4942-78EC-4BA5-8761-90D12AF55762}"/>
              </a:ext>
            </a:extLst>
          </p:cNvPr>
          <p:cNvSpPr>
            <a:spLocks noGrp="1"/>
          </p:cNvSpPr>
          <p:nvPr>
            <p:ph type="body" sz="quarter" idx="17" hasCustomPrompt="1"/>
          </p:nvPr>
        </p:nvSpPr>
        <p:spPr>
          <a:xfrm>
            <a:off x="1234617" y="1180344"/>
            <a:ext cx="5421550" cy="574591"/>
          </a:xfrm>
          <a:prstGeom prst="rect">
            <a:avLst/>
          </a:prstGeom>
        </p:spPr>
        <p:txBody>
          <a:bodyPr/>
          <a:lstStyle>
            <a:lvl1pPr marL="0" indent="0" algn="ctr">
              <a:buNone/>
              <a:defRPr sz="3600">
                <a:solidFill>
                  <a:schemeClr val="bg1"/>
                </a:solidFill>
                <a:latin typeface="+mj-lt"/>
              </a:defRPr>
            </a:lvl1pPr>
          </a:lstStyle>
          <a:p>
            <a:pPr lvl="0"/>
            <a:r>
              <a:rPr lang="en-CA" dirty="0"/>
              <a:t>Paris</a:t>
            </a:r>
          </a:p>
        </p:txBody>
      </p:sp>
      <p:sp>
        <p:nvSpPr>
          <p:cNvPr id="14" name="Text Placeholder 16">
            <a:extLst>
              <a:ext uri="{FF2B5EF4-FFF2-40B4-BE49-F238E27FC236}">
                <a16:creationId xmlns:a16="http://schemas.microsoft.com/office/drawing/2014/main" id="{21612627-624F-4905-9929-D355012EEEE3}"/>
              </a:ext>
            </a:extLst>
          </p:cNvPr>
          <p:cNvSpPr>
            <a:spLocks noGrp="1"/>
          </p:cNvSpPr>
          <p:nvPr>
            <p:ph type="body" sz="quarter" idx="18" hasCustomPrompt="1"/>
          </p:nvPr>
        </p:nvSpPr>
        <p:spPr>
          <a:xfrm>
            <a:off x="2287651" y="1171772"/>
            <a:ext cx="5421550" cy="574591"/>
          </a:xfrm>
          <a:prstGeom prst="rect">
            <a:avLst/>
          </a:prstGeom>
        </p:spPr>
        <p:txBody>
          <a:bodyPr/>
          <a:lstStyle>
            <a:lvl1pPr marL="0" indent="0" algn="ctr">
              <a:buNone/>
              <a:defRPr sz="3600">
                <a:solidFill>
                  <a:srgbClr val="FF0000"/>
                </a:solidFill>
                <a:latin typeface="+mj-lt"/>
              </a:defRPr>
            </a:lvl1pPr>
          </a:lstStyle>
          <a:p>
            <a:pPr lvl="0"/>
            <a:r>
              <a:rPr lang="en-CA" dirty="0"/>
              <a:t>Edition</a:t>
            </a:r>
          </a:p>
        </p:txBody>
      </p:sp>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11010566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408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59320" y="745331"/>
            <a:ext cx="3389655" cy="4686300"/>
          </a:xfrm>
          <a:blipFill dpi="0" rotWithShape="1">
            <a:blip r:embed="rId3"/>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6722" y="745331"/>
            <a:ext cx="5378450" cy="1884363"/>
          </a:xfrm>
        </p:spPr>
        <p:txBody>
          <a:bodyPr anchor="t">
            <a:noAutofit/>
          </a:bodyPr>
          <a:lstStyle>
            <a:lvl1pPr>
              <a:defRPr sz="6600" b="0" cap="none" spc="0">
                <a:ln w="0"/>
                <a:solidFill>
                  <a:schemeClr val="bg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1" y="3167307"/>
            <a:ext cx="5378451" cy="2457638"/>
          </a:xfrm>
        </p:spPr>
        <p:txBody>
          <a:bodyPr>
            <a:normAutofit/>
          </a:bodyPr>
          <a:lstStyle>
            <a:lvl1pPr>
              <a:defRPr sz="1800">
                <a:solidFill>
                  <a:schemeClr val="bg1"/>
                </a:solidFill>
              </a:defRPr>
            </a:lvl1pPr>
            <a:lvl2pPr>
              <a:defRPr sz="1800"/>
            </a:lvl2pPr>
          </a:lstStyle>
          <a:p>
            <a:r>
              <a:rPr lang="en-US" dirty="0"/>
              <a:t>Introduce yourself, include any of the following information:</a:t>
            </a:r>
          </a:p>
          <a:p>
            <a:pPr lvl="1"/>
            <a:r>
              <a:rPr lang="en-US" dirty="0">
                <a:solidFill>
                  <a:schemeClr val="bg1"/>
                </a:solidFill>
              </a:rPr>
              <a:t>Title</a:t>
            </a:r>
          </a:p>
          <a:p>
            <a:pPr lvl="1"/>
            <a:r>
              <a:rPr lang="en-US" dirty="0">
                <a:solidFill>
                  <a:schemeClr val="bg1"/>
                </a:solidFill>
              </a:rPr>
              <a:t>Company</a:t>
            </a:r>
          </a:p>
          <a:p>
            <a:pPr lvl="1"/>
            <a:r>
              <a:rPr lang="en-US" dirty="0">
                <a:solidFill>
                  <a:schemeClr val="bg1"/>
                </a:solidFill>
              </a:rPr>
              <a:t>Any User Group volunteer positions (ex. Board Member, User Group Leader)</a:t>
            </a:r>
          </a:p>
          <a:p>
            <a:pPr lvl="1"/>
            <a:r>
              <a:rPr lang="en-US" dirty="0">
                <a:solidFill>
                  <a:schemeClr val="bg1"/>
                </a:solidFill>
              </a:rPr>
              <a:t>Add a headshot to the right </a:t>
            </a:r>
            <a:r>
              <a:rPr lang="en-US" dirty="0">
                <a:solidFill>
                  <a:schemeClr val="bg1"/>
                </a:solidFill>
                <a:sym typeface="Wingdings" panose="05000000000000000000" pitchFamily="2" charset="2"/>
              </a:rPr>
              <a:t></a:t>
            </a:r>
            <a:endParaRPr lang="en-US" dirty="0">
              <a:solidFill>
                <a:schemeClr val="bg1"/>
              </a:solidFill>
            </a:endParaRPr>
          </a:p>
          <a:p>
            <a:endParaRPr lang="en-US" dirty="0"/>
          </a:p>
        </p:txBody>
      </p:sp>
      <p:sp>
        <p:nvSpPr>
          <p:cNvPr id="9" name="TextBox 8">
            <a:extLst>
              <a:ext uri="{FF2B5EF4-FFF2-40B4-BE49-F238E27FC236}">
                <a16:creationId xmlns:a16="http://schemas.microsoft.com/office/drawing/2014/main" id="{4521EF26-C323-467E-A7D2-1322731F0B43}"/>
              </a:ext>
            </a:extLst>
          </p:cNvPr>
          <p:cNvSpPr txBox="1"/>
          <p:nvPr userDrawn="1"/>
        </p:nvSpPr>
        <p:spPr>
          <a:xfrm>
            <a:off x="6483608" y="6122664"/>
            <a:ext cx="5192577" cy="369332"/>
          </a:xfrm>
          <a:prstGeom prst="rect">
            <a:avLst/>
          </a:prstGeom>
          <a:noFill/>
        </p:spPr>
        <p:txBody>
          <a:bodyPr wrap="square" rtlCol="0">
            <a:spAutoFit/>
          </a:bodyPr>
          <a:lstStyle/>
          <a:p>
            <a:pPr algn="r"/>
            <a:r>
              <a:rPr lang="en-US" sz="1800" b="1" dirty="0">
                <a:solidFill>
                  <a:schemeClr val="bg1"/>
                </a:solidFill>
                <a:latin typeface="+mj-lt"/>
                <a:cs typeface="Segoe UI Semibold" panose="020B0702040204020203" pitchFamily="34" charset="0"/>
              </a:rPr>
              <a:t>#GlobalPowerPlatformBootcamp  #GPPB2021</a:t>
            </a:r>
          </a:p>
        </p:txBody>
      </p:sp>
      <p:pic>
        <p:nvPicPr>
          <p:cNvPr id="6" name="Picture 5" descr="Icon&#10;&#10;Description generated with very high confidence">
            <a:extLst>
              <a:ext uri="{FF2B5EF4-FFF2-40B4-BE49-F238E27FC236}">
                <a16:creationId xmlns:a16="http://schemas.microsoft.com/office/drawing/2014/main" id="{BA270189-0960-4D58-AA02-EAD24CF9C62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4549" y="5935450"/>
            <a:ext cx="714723" cy="743761"/>
          </a:xfrm>
          <a:prstGeom prst="rect">
            <a:avLst/>
          </a:prstGeom>
        </p:spPr>
      </p:pic>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1_End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pic>
        <p:nvPicPr>
          <p:cNvPr id="5" name="Picture 4" descr="Icon&#10;&#10;Description generated with very high confidence">
            <a:extLst>
              <a:ext uri="{FF2B5EF4-FFF2-40B4-BE49-F238E27FC236}">
                <a16:creationId xmlns:a16="http://schemas.microsoft.com/office/drawing/2014/main" id="{FD7CE0C9-31B7-42E7-89F7-E8BF2305603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3166" y="5648610"/>
            <a:ext cx="735239" cy="765110"/>
          </a:xfrm>
          <a:prstGeom prst="rect">
            <a:avLst/>
          </a:prstGeom>
        </p:spPr>
      </p:pic>
      <p:sp>
        <p:nvSpPr>
          <p:cNvPr id="6" name="TextBox 5">
            <a:extLst>
              <a:ext uri="{FF2B5EF4-FFF2-40B4-BE49-F238E27FC236}">
                <a16:creationId xmlns:a16="http://schemas.microsoft.com/office/drawing/2014/main" id="{20BF9DB3-A645-42A6-A450-679D956D5FB1}"/>
              </a:ext>
            </a:extLst>
          </p:cNvPr>
          <p:cNvSpPr txBox="1"/>
          <p:nvPr userDrawn="1"/>
        </p:nvSpPr>
        <p:spPr>
          <a:xfrm>
            <a:off x="5249008" y="6083898"/>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2835544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5117123" y="6110275"/>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5" name="Picture 4" descr="Icon&#10;&#10;Description generated with very high confidence">
            <a:extLst>
              <a:ext uri="{FF2B5EF4-FFF2-40B4-BE49-F238E27FC236}">
                <a16:creationId xmlns:a16="http://schemas.microsoft.com/office/drawing/2014/main" id="{B3A722A7-3E3D-457B-82DE-8D4189775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546" y="5912386"/>
            <a:ext cx="735239" cy="765110"/>
          </a:xfrm>
          <a:prstGeom prst="rect">
            <a:avLst/>
          </a:prstGeom>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2.jp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5903372"/>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1818565" y="619812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6814039" y="6308208"/>
            <a:ext cx="4618730" cy="369332"/>
          </a:xfrm>
          <a:prstGeom prst="rect">
            <a:avLst/>
          </a:prstGeom>
          <a:noFill/>
        </p:spPr>
        <p:txBody>
          <a:bodyPr wrap="square" rtlCol="0">
            <a:spAutoFit/>
          </a:bodyPr>
          <a:lstStyle/>
          <a:p>
            <a:pPr algn="r"/>
            <a:r>
              <a:rPr lang="en-US" sz="1800" b="0" dirty="0">
                <a:solidFill>
                  <a:schemeClr val="bg1"/>
                </a:solidFill>
                <a:latin typeface="+mj-lt"/>
                <a:cs typeface="Segoe UI Semibold" panose="020B0702040204020203" pitchFamily="34" charset="0"/>
              </a:rPr>
              <a:t>#GlobalPowerPlatformBootcamp      #GPPB2021</a:t>
            </a:r>
          </a:p>
        </p:txBody>
      </p:sp>
      <p:pic>
        <p:nvPicPr>
          <p:cNvPr id="10" name="Picture 9" descr="Icon&#10;&#10;Description generated with very high confidence">
            <a:extLst>
              <a:ext uri="{FF2B5EF4-FFF2-40B4-BE49-F238E27FC236}">
                <a16:creationId xmlns:a16="http://schemas.microsoft.com/office/drawing/2014/main" id="{C9AC67FE-EE42-4E19-9486-3E642C9C2244}"/>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449787" y="6008914"/>
            <a:ext cx="735239" cy="765110"/>
          </a:xfrm>
          <a:prstGeom prst="rect">
            <a:avLst/>
          </a:prstGeom>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77" r:id="rId3"/>
    <p:sldLayoutId id="2147483666" r:id="rId4"/>
    <p:sldLayoutId id="2147483679" r:id="rId5"/>
    <p:sldLayoutId id="2147483652" r:id="rId6"/>
    <p:sldLayoutId id="2147483653" r:id="rId7"/>
    <p:sldLayoutId id="2147483654" r:id="rId8"/>
    <p:sldLayoutId id="2147483655" r:id="rId9"/>
    <p:sldLayoutId id="2147483664" r:id="rId10"/>
    <p:sldLayoutId id="2147483665" r:id="rId11"/>
    <p:sldLayoutId id="2147483670" r:id="rId12"/>
    <p:sldLayoutId id="2147483671" r:id="rId13"/>
    <p:sldLayoutId id="2147483672" r:id="rId14"/>
    <p:sldLayoutId id="2147483674" r:id="rId15"/>
    <p:sldLayoutId id="2147483662" r:id="rId16"/>
    <p:sldLayoutId id="2147483661" r:id="rId17"/>
    <p:sldLayoutId id="2147483676" r:id="rId18"/>
    <p:sldLayoutId id="2147483669" r:id="rId19"/>
    <p:sldLayoutId id="2147483673" r:id="rId20"/>
    <p:sldLayoutId id="2147483656" r:id="rId21"/>
    <p:sldLayoutId id="2147483657" r:id="rId22"/>
    <p:sldLayoutId id="2147483658" r:id="rId23"/>
    <p:sldLayoutId id="2147483659" r:id="rId24"/>
    <p:sldLayoutId id="2147483678"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pic>
        <p:nvPicPr>
          <p:cNvPr id="8" name="Picture 7" descr="Icon&#10;&#10;Description generated with very high confidence">
            <a:extLst>
              <a:ext uri="{FF2B5EF4-FFF2-40B4-BE49-F238E27FC236}">
                <a16:creationId xmlns:a16="http://schemas.microsoft.com/office/drawing/2014/main" id="{D2B5DAD9-251F-4EBA-BB85-39D854FAEAE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1912" y="218026"/>
            <a:ext cx="1462927" cy="1522363"/>
          </a:xfrm>
          <a:prstGeom prst="rect">
            <a:avLst/>
          </a:prstGeom>
        </p:spPr>
      </p:pic>
      <p:sp>
        <p:nvSpPr>
          <p:cNvPr id="9" name="TextBox 8">
            <a:extLst>
              <a:ext uri="{FF2B5EF4-FFF2-40B4-BE49-F238E27FC236}">
                <a16:creationId xmlns:a16="http://schemas.microsoft.com/office/drawing/2014/main" id="{027D745E-B020-4F51-933A-E21AFDFC9B99}"/>
              </a:ext>
            </a:extLst>
          </p:cNvPr>
          <p:cNvSpPr txBox="1"/>
          <p:nvPr userDrawn="1"/>
        </p:nvSpPr>
        <p:spPr>
          <a:xfrm>
            <a:off x="2172172" y="458907"/>
            <a:ext cx="9478108" cy="830997"/>
          </a:xfrm>
          <a:prstGeom prst="rect">
            <a:avLst/>
          </a:prstGeom>
          <a:noFill/>
        </p:spPr>
        <p:txBody>
          <a:bodyPr wrap="square" rtlCol="0">
            <a:spAutoFit/>
          </a:bodyPr>
          <a:lstStyle/>
          <a:p>
            <a:r>
              <a:rPr lang="en-CA" sz="4800" dirty="0">
                <a:solidFill>
                  <a:schemeClr val="bg1"/>
                </a:solidFill>
                <a:latin typeface="+mj-lt"/>
              </a:rPr>
              <a:t>Global Power Platform Bootcamp 2021</a:t>
            </a:r>
          </a:p>
        </p:txBody>
      </p:sp>
      <p:sp>
        <p:nvSpPr>
          <p:cNvPr id="10" name="TextBox 9">
            <a:extLst>
              <a:ext uri="{FF2B5EF4-FFF2-40B4-BE49-F238E27FC236}">
                <a16:creationId xmlns:a16="http://schemas.microsoft.com/office/drawing/2014/main" id="{CC42B244-FBE9-4F38-8EEB-8A7446B2A258}"/>
              </a:ext>
            </a:extLst>
          </p:cNvPr>
          <p:cNvSpPr txBox="1"/>
          <p:nvPr userDrawn="1"/>
        </p:nvSpPr>
        <p:spPr>
          <a:xfrm>
            <a:off x="130948" y="7041279"/>
            <a:ext cx="5117123" cy="369332"/>
          </a:xfrm>
          <a:prstGeom prst="rect">
            <a:avLst/>
          </a:prstGeom>
          <a:noFill/>
        </p:spPr>
        <p:txBody>
          <a:bodyPr wrap="square" rtlCol="0">
            <a:spAutoFit/>
          </a:bodyPr>
          <a:lstStyle/>
          <a:p>
            <a:r>
              <a:rPr lang="en-CA" dirty="0">
                <a:solidFill>
                  <a:schemeClr val="bg1"/>
                </a:solidFill>
                <a:latin typeface="+mj-lt"/>
              </a:rPr>
              <a:t>#GLOBALPOWERPLATFORMBOOTCAMP #GPPB2021</a:t>
            </a:r>
          </a:p>
        </p:txBody>
      </p:sp>
      <p:sp>
        <p:nvSpPr>
          <p:cNvPr id="5" name="Rectangle 4">
            <a:extLst>
              <a:ext uri="{FF2B5EF4-FFF2-40B4-BE49-F238E27FC236}">
                <a16:creationId xmlns:a16="http://schemas.microsoft.com/office/drawing/2014/main" id="{1CD593FC-41EA-4259-B97D-C113C465812F}"/>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 Placeholder 16">
            <a:extLst>
              <a:ext uri="{FF2B5EF4-FFF2-40B4-BE49-F238E27FC236}">
                <a16:creationId xmlns:a16="http://schemas.microsoft.com/office/drawing/2014/main" id="{EAB1BA57-5759-4D13-B376-CEA7C94585D4}"/>
              </a:ext>
            </a:extLst>
          </p:cNvPr>
          <p:cNvSpPr txBox="1">
            <a:spLocks/>
          </p:cNvSpPr>
          <p:nvPr userDrawn="1"/>
        </p:nvSpPr>
        <p:spPr>
          <a:xfrm>
            <a:off x="181583" y="1166660"/>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0066FF"/>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France</a:t>
            </a:r>
            <a:endParaRPr lang="en-CA" dirty="0"/>
          </a:p>
        </p:txBody>
      </p:sp>
      <p:sp>
        <p:nvSpPr>
          <p:cNvPr id="7" name="Text Placeholder 16">
            <a:extLst>
              <a:ext uri="{FF2B5EF4-FFF2-40B4-BE49-F238E27FC236}">
                <a16:creationId xmlns:a16="http://schemas.microsoft.com/office/drawing/2014/main" id="{4B03C439-4608-4919-BEB0-A0D824410A05}"/>
              </a:ext>
            </a:extLst>
          </p:cNvPr>
          <p:cNvSpPr txBox="1">
            <a:spLocks/>
          </p:cNvSpPr>
          <p:nvPr userDrawn="1"/>
        </p:nvSpPr>
        <p:spPr>
          <a:xfrm>
            <a:off x="1234617" y="1180344"/>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Paris</a:t>
            </a:r>
            <a:endParaRPr lang="en-CA" dirty="0"/>
          </a:p>
        </p:txBody>
      </p:sp>
      <p:sp>
        <p:nvSpPr>
          <p:cNvPr id="11" name="Text Placeholder 16">
            <a:extLst>
              <a:ext uri="{FF2B5EF4-FFF2-40B4-BE49-F238E27FC236}">
                <a16:creationId xmlns:a16="http://schemas.microsoft.com/office/drawing/2014/main" id="{AEE28340-9FC1-4D13-90D8-BE2EFBB68E71}"/>
              </a:ext>
            </a:extLst>
          </p:cNvPr>
          <p:cNvSpPr txBox="1">
            <a:spLocks/>
          </p:cNvSpPr>
          <p:nvPr userDrawn="1"/>
        </p:nvSpPr>
        <p:spPr>
          <a:xfrm>
            <a:off x="2287651" y="1171772"/>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FF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Edition</a:t>
            </a:r>
            <a:endParaRPr lang="en-CA" dirty="0"/>
          </a:p>
        </p:txBody>
      </p:sp>
    </p:spTree>
    <p:extLst>
      <p:ext uri="{BB962C8B-B14F-4D97-AF65-F5344CB8AC3E}">
        <p14:creationId xmlns:p14="http://schemas.microsoft.com/office/powerpoint/2010/main" val="199910324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pic>
        <p:nvPicPr>
          <p:cNvPr id="8" name="Picture 7" descr="Icon&#10;&#10;Description generated with very high confidence">
            <a:extLst>
              <a:ext uri="{FF2B5EF4-FFF2-40B4-BE49-F238E27FC236}">
                <a16:creationId xmlns:a16="http://schemas.microsoft.com/office/drawing/2014/main" id="{D2B5DAD9-251F-4EBA-BB85-39D854FAEAE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1912" y="218026"/>
            <a:ext cx="1462927" cy="1522363"/>
          </a:xfrm>
          <a:prstGeom prst="rect">
            <a:avLst/>
          </a:prstGeom>
        </p:spPr>
      </p:pic>
      <p:sp>
        <p:nvSpPr>
          <p:cNvPr id="9" name="TextBox 8">
            <a:extLst>
              <a:ext uri="{FF2B5EF4-FFF2-40B4-BE49-F238E27FC236}">
                <a16:creationId xmlns:a16="http://schemas.microsoft.com/office/drawing/2014/main" id="{027D745E-B020-4F51-933A-E21AFDFC9B99}"/>
              </a:ext>
            </a:extLst>
          </p:cNvPr>
          <p:cNvSpPr txBox="1"/>
          <p:nvPr userDrawn="1"/>
        </p:nvSpPr>
        <p:spPr>
          <a:xfrm>
            <a:off x="2172172" y="458907"/>
            <a:ext cx="9478108" cy="830997"/>
          </a:xfrm>
          <a:prstGeom prst="rect">
            <a:avLst/>
          </a:prstGeom>
          <a:noFill/>
        </p:spPr>
        <p:txBody>
          <a:bodyPr wrap="square" rtlCol="0">
            <a:spAutoFit/>
          </a:bodyPr>
          <a:lstStyle/>
          <a:p>
            <a:r>
              <a:rPr lang="en-CA" sz="4800" dirty="0">
                <a:solidFill>
                  <a:schemeClr val="bg1"/>
                </a:solidFill>
                <a:latin typeface="+mj-lt"/>
              </a:rPr>
              <a:t>Global Power Platform Bootcamp 2021</a:t>
            </a:r>
          </a:p>
        </p:txBody>
      </p:sp>
      <p:sp>
        <p:nvSpPr>
          <p:cNvPr id="10" name="TextBox 9">
            <a:extLst>
              <a:ext uri="{FF2B5EF4-FFF2-40B4-BE49-F238E27FC236}">
                <a16:creationId xmlns:a16="http://schemas.microsoft.com/office/drawing/2014/main" id="{CC42B244-FBE9-4F38-8EEB-8A7446B2A258}"/>
              </a:ext>
            </a:extLst>
          </p:cNvPr>
          <p:cNvSpPr txBox="1"/>
          <p:nvPr userDrawn="1"/>
        </p:nvSpPr>
        <p:spPr>
          <a:xfrm>
            <a:off x="130948" y="7041279"/>
            <a:ext cx="5117123" cy="369332"/>
          </a:xfrm>
          <a:prstGeom prst="rect">
            <a:avLst/>
          </a:prstGeom>
          <a:noFill/>
        </p:spPr>
        <p:txBody>
          <a:bodyPr wrap="square" rtlCol="0">
            <a:spAutoFit/>
          </a:bodyPr>
          <a:lstStyle/>
          <a:p>
            <a:r>
              <a:rPr lang="en-CA" dirty="0">
                <a:solidFill>
                  <a:schemeClr val="bg1"/>
                </a:solidFill>
                <a:latin typeface="+mj-lt"/>
              </a:rPr>
              <a:t>#GLOBALPOWERPLATFORMBOOTCAMP #GPPB2021</a:t>
            </a:r>
          </a:p>
        </p:txBody>
      </p:sp>
      <p:sp>
        <p:nvSpPr>
          <p:cNvPr id="5" name="Rectangle 4">
            <a:extLst>
              <a:ext uri="{FF2B5EF4-FFF2-40B4-BE49-F238E27FC236}">
                <a16:creationId xmlns:a16="http://schemas.microsoft.com/office/drawing/2014/main" id="{1CD593FC-41EA-4259-B97D-C113C465812F}"/>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 Placeholder 16">
            <a:extLst>
              <a:ext uri="{FF2B5EF4-FFF2-40B4-BE49-F238E27FC236}">
                <a16:creationId xmlns:a16="http://schemas.microsoft.com/office/drawing/2014/main" id="{EAB1BA57-5759-4D13-B376-CEA7C94585D4}"/>
              </a:ext>
            </a:extLst>
          </p:cNvPr>
          <p:cNvSpPr txBox="1">
            <a:spLocks/>
          </p:cNvSpPr>
          <p:nvPr userDrawn="1"/>
        </p:nvSpPr>
        <p:spPr>
          <a:xfrm>
            <a:off x="181583" y="1166660"/>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0066FF"/>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France</a:t>
            </a:r>
            <a:endParaRPr lang="en-CA" dirty="0"/>
          </a:p>
        </p:txBody>
      </p:sp>
      <p:sp>
        <p:nvSpPr>
          <p:cNvPr id="7" name="Text Placeholder 16">
            <a:extLst>
              <a:ext uri="{FF2B5EF4-FFF2-40B4-BE49-F238E27FC236}">
                <a16:creationId xmlns:a16="http://schemas.microsoft.com/office/drawing/2014/main" id="{4B03C439-4608-4919-BEB0-A0D824410A05}"/>
              </a:ext>
            </a:extLst>
          </p:cNvPr>
          <p:cNvSpPr txBox="1">
            <a:spLocks/>
          </p:cNvSpPr>
          <p:nvPr userDrawn="1"/>
        </p:nvSpPr>
        <p:spPr>
          <a:xfrm>
            <a:off x="1234617" y="1180344"/>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Paris</a:t>
            </a:r>
            <a:endParaRPr lang="en-CA" dirty="0"/>
          </a:p>
        </p:txBody>
      </p:sp>
      <p:sp>
        <p:nvSpPr>
          <p:cNvPr id="11" name="Text Placeholder 16">
            <a:extLst>
              <a:ext uri="{FF2B5EF4-FFF2-40B4-BE49-F238E27FC236}">
                <a16:creationId xmlns:a16="http://schemas.microsoft.com/office/drawing/2014/main" id="{AEE28340-9FC1-4D13-90D8-BE2EFBB68E71}"/>
              </a:ext>
            </a:extLst>
          </p:cNvPr>
          <p:cNvSpPr txBox="1">
            <a:spLocks/>
          </p:cNvSpPr>
          <p:nvPr userDrawn="1"/>
        </p:nvSpPr>
        <p:spPr>
          <a:xfrm>
            <a:off x="2287651" y="1171772"/>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FF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Edition</a:t>
            </a:r>
            <a:endParaRPr lang="en-CA" dirty="0"/>
          </a:p>
        </p:txBody>
      </p:sp>
    </p:spTree>
    <p:extLst>
      <p:ext uri="{BB962C8B-B14F-4D97-AF65-F5344CB8AC3E}">
        <p14:creationId xmlns:p14="http://schemas.microsoft.com/office/powerpoint/2010/main" val="22638790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hyperlink" Target="https://powerapps.microsoft.com/en-us/blog/the-powerapps-component-framework-and-the-powerapps-cli-is-now-available-for-public-preview/"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powerapps.microsoft.com/en-us/blog/announcing-the-general-availability-of-the-powerapps-component-framework-for-model-driven-applications-and-powerapps-cli/" TargetMode="External"/><Relationship Id="rId5" Type="http://schemas.openxmlformats.org/officeDocument/2006/relationships/image" Target="../media/image46.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jpe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jp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github.com/allandecastro/BusinessProcessFlowViewer"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svg"/></Relationships>
</file>

<file path=ppt/slides/_rels/slide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emf"/><Relationship Id="rId5" Type="http://schemas.openxmlformats.org/officeDocument/2006/relationships/hyperlink" Target="https://avanade-my.sharepoint.com/:f:/p/margriet_platteau/Eq3CIuqoyy1LkdaUr1IbgoYBgmmXa--N_9hf9REQ8ow97A?e=YdGVLo" TargetMode="External"/><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87.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91.png"/><Relationship Id="rId3" Type="http://schemas.openxmlformats.org/officeDocument/2006/relationships/hyperlink" Target="https://www.npmjs.com/get-npm" TargetMode="External"/><Relationship Id="rId7" Type="http://schemas.openxmlformats.org/officeDocument/2006/relationships/hyperlink" Target="https://github.com/Danz-maveRICK/PCF-CustomControlBuilder" TargetMode="External"/><Relationship Id="rId12" Type="http://schemas.openxmlformats.org/officeDocument/2006/relationships/image" Target="../media/image28.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aka.ms/PowerAppsCLI" TargetMode="External"/><Relationship Id="rId11" Type="http://schemas.openxmlformats.org/officeDocument/2006/relationships/image" Target="../media/image27.png"/><Relationship Id="rId5" Type="http://schemas.openxmlformats.org/officeDocument/2006/relationships/hyperlink" Target="https://dotnet.microsoft.com/download/dotnet-framework/net462" TargetMode="External"/><Relationship Id="rId10" Type="http://schemas.openxmlformats.org/officeDocument/2006/relationships/image" Target="../media/image90.png"/><Relationship Id="rId4" Type="http://schemas.openxmlformats.org/officeDocument/2006/relationships/hyperlink" Target="https://nodejs.org/en/" TargetMode="External"/><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ebm"/><Relationship Id="rId1" Type="http://schemas.microsoft.com/office/2007/relationships/media" Target="../media/media2.webm"/><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twitter.com/DanzMaverick" TargetMode="Externa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evelop1.net/public/post/2020/04/30/debugging-canvas-app-pcf-components-with-fiddle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PCFForu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aka.ms/PCFDemos" TargetMode="External"/><Relationship Id="rId5" Type="http://schemas.openxmlformats.org/officeDocument/2006/relationships/hyperlink" Target="https://aka.ms/PCFIdea" TargetMode="External"/><Relationship Id="rId4" Type="http://schemas.openxmlformats.org/officeDocument/2006/relationships/hyperlink" Target="https://aka.ms/PCFDoc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linkedin.com/in/clemolivier/" TargetMode="External"/><Relationship Id="rId7" Type="http://schemas.openxmlformats.org/officeDocument/2006/relationships/image" Target="../media/image23.png"/><Relationship Id="rId2" Type="http://schemas.openxmlformats.org/officeDocument/2006/relationships/image" Target="../media/image21.jp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s://stuffandtacos.azurewebsites.net/" TargetMode="External"/><Relationship Id="rId4" Type="http://schemas.openxmlformats.org/officeDocument/2006/relationships/hyperlink" Target="https://twitter.com/Clement0livier" TargetMode="External"/><Relationship Id="rId9" Type="http://schemas.openxmlformats.org/officeDocument/2006/relationships/image" Target="../media/image25.png"/></Relationships>
</file>

<file path=ppt/slides/_rels/slide40.xml.rels><?xml version="1.0" encoding="UTF-8" standalone="yes"?>
<Relationships xmlns="http://schemas.openxmlformats.org/package/2006/relationships"><Relationship Id="rId8" Type="http://schemas.openxmlformats.org/officeDocument/2006/relationships/hyperlink" Target="https://www.blog.allandecastro.com/deep-dive-into-powerapps-component-framework-part-1-first-essential-steps/" TargetMode="External"/><Relationship Id="rId3" Type="http://schemas.openxmlformats.org/officeDocument/2006/relationships/hyperlink" Target="http://develop1.net/public/post/2019/11/21/time-to-add-some-finishing-touches-to-your-pcf-controls" TargetMode="External"/><Relationship Id="rId7" Type="http://schemas.openxmlformats.org/officeDocument/2006/relationships/hyperlink" Target="https://www.blog.allandecastro.com/getting-started-with-powerapps-component-framework-a-k-a-goodbye-web-resource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blog.allandecastro.com/" TargetMode="External"/><Relationship Id="rId11" Type="http://schemas.openxmlformats.org/officeDocument/2006/relationships/hyperlink" Target="https://www.blog.allandecastro.com/deep-dive-into-power-apps-component-framework-part-4-walkthrough-to-create-your-first-pcf-based-on-a-field/" TargetMode="External"/><Relationship Id="rId5" Type="http://schemas.openxmlformats.org/officeDocument/2006/relationships/hyperlink" Target="https://benediktbergmann.eu/2020/01/04/pcf-css-for-model-driven-apps-mda/" TargetMode="External"/><Relationship Id="rId10" Type="http://schemas.openxmlformats.org/officeDocument/2006/relationships/hyperlink" Target="https://www.blog.allandecastro.com/deep-dive-into-power-apps-component-framework-part-3-focus-on-architecture-components-life-cycle/" TargetMode="External"/><Relationship Id="rId4" Type="http://schemas.openxmlformats.org/officeDocument/2006/relationships/hyperlink" Target="http://develop1.net/public/post/2020/04/30/debugging-canvas-app-pcf-components-with-fiddler" TargetMode="External"/><Relationship Id="rId9" Type="http://schemas.openxmlformats.org/officeDocument/2006/relationships/hyperlink" Target="https://www.blog.allandecastro.com/deep-dive-into-powerapps-component-framework-part-2-focus-on-control-manifest-fi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linkedin.com/in/allandecastro/" TargetMode="External"/><Relationship Id="rId7"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hyperlink" Target="http://www.blog.allandecastro.com/" TargetMode="External"/><Relationship Id="rId4" Type="http://schemas.openxmlformats.org/officeDocument/2006/relationships/hyperlink" Target="https://twitter.com/decastroallan" TargetMode="External"/><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5551512B-5D53-449A-9025-124032E2B2DE}"/>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5155" b="5155"/>
          <a:stretch/>
        </p:blipFill>
        <p:spPr>
          <a:xfrm>
            <a:off x="0" y="3472790"/>
            <a:ext cx="2632075" cy="2387600"/>
          </a:xfrm>
        </p:spPr>
      </p:pic>
      <p:sp>
        <p:nvSpPr>
          <p:cNvPr id="3" name="Text Placeholder 2">
            <a:extLst>
              <a:ext uri="{FF2B5EF4-FFF2-40B4-BE49-F238E27FC236}">
                <a16:creationId xmlns:a16="http://schemas.microsoft.com/office/drawing/2014/main" id="{72D77990-DF39-4A0C-A8A8-ABA77C9145C7}"/>
              </a:ext>
            </a:extLst>
          </p:cNvPr>
          <p:cNvSpPr>
            <a:spLocks noGrp="1"/>
          </p:cNvSpPr>
          <p:nvPr>
            <p:ph type="body" sz="quarter" idx="14"/>
          </p:nvPr>
        </p:nvSpPr>
        <p:spPr/>
        <p:txBody>
          <a:bodyPr/>
          <a:lstStyle/>
          <a:p>
            <a:r>
              <a:rPr lang="en-CA" sz="4000" dirty="0"/>
              <a:t>Allan De Castro &amp; Clément Olivier</a:t>
            </a:r>
          </a:p>
        </p:txBody>
      </p:sp>
      <p:sp>
        <p:nvSpPr>
          <p:cNvPr id="4" name="Text Placeholder 3">
            <a:extLst>
              <a:ext uri="{FF2B5EF4-FFF2-40B4-BE49-F238E27FC236}">
                <a16:creationId xmlns:a16="http://schemas.microsoft.com/office/drawing/2014/main" id="{35C01D62-EAC5-4380-BE91-53DF1BE7D401}"/>
              </a:ext>
            </a:extLst>
          </p:cNvPr>
          <p:cNvSpPr>
            <a:spLocks noGrp="1"/>
          </p:cNvSpPr>
          <p:nvPr>
            <p:ph type="body" sz="quarter" idx="15"/>
          </p:nvPr>
        </p:nvSpPr>
        <p:spPr>
          <a:xfrm>
            <a:off x="5029199" y="2404580"/>
            <a:ext cx="6796454" cy="1535566"/>
          </a:xfrm>
        </p:spPr>
        <p:txBody>
          <a:bodyPr/>
          <a:lstStyle/>
          <a:p>
            <a:r>
              <a:rPr lang="fr-FR" sz="2800" dirty="0"/>
              <a:t>Se préparer à Construire son premier contrôle PCF</a:t>
            </a:r>
          </a:p>
          <a:p>
            <a:r>
              <a:rPr lang="en-US" sz="1600" dirty="0"/>
              <a:t>Fri 9:40am</a:t>
            </a:r>
            <a:r>
              <a:rPr lang="fr-FR" sz="1600" dirty="0"/>
              <a:t>➡</a:t>
            </a:r>
            <a:r>
              <a:rPr lang="en-US" sz="1600" dirty="0"/>
              <a:t>45’</a:t>
            </a:r>
          </a:p>
          <a:p>
            <a:r>
              <a:rPr lang="en-US" sz="1600" dirty="0"/>
              <a:t>Digital Channel : </a:t>
            </a:r>
            <a:r>
              <a:rPr lang="fr-FR" sz="1600" b="0" i="0" dirty="0">
                <a:solidFill>
                  <a:srgbClr val="00B050"/>
                </a:solidFill>
                <a:effectLst/>
                <a:latin typeface="open sans" panose="020B0606030504020204" pitchFamily="34" charset="0"/>
              </a:rPr>
              <a:t>MONTMARTRE</a:t>
            </a:r>
            <a:endParaRPr lang="en-CA" sz="1600" dirty="0"/>
          </a:p>
        </p:txBody>
      </p:sp>
      <p:pic>
        <p:nvPicPr>
          <p:cNvPr id="5" name="Espace réservé pour une image  5">
            <a:extLst>
              <a:ext uri="{FF2B5EF4-FFF2-40B4-BE49-F238E27FC236}">
                <a16:creationId xmlns:a16="http://schemas.microsoft.com/office/drawing/2014/main" id="{F4210BB0-C369-44C2-A60D-22B76E635B22}"/>
              </a:ext>
            </a:extLst>
          </p:cNvPr>
          <p:cNvPicPr>
            <a:picLocks noChangeAspect="1"/>
          </p:cNvPicPr>
          <p:nvPr/>
        </p:nvPicPr>
        <p:blipFill>
          <a:blip r:embed="rId3">
            <a:extLst>
              <a:ext uri="{28A0092B-C50C-407E-A947-70E740481C1C}">
                <a14:useLocalDpi xmlns:a14="http://schemas.microsoft.com/office/drawing/2010/main" val="0"/>
              </a:ext>
            </a:extLst>
          </a:blip>
          <a:srcRect t="4644" b="4644"/>
          <a:stretch/>
        </p:blipFill>
        <p:spPr>
          <a:xfrm>
            <a:off x="2514600" y="2058154"/>
            <a:ext cx="2632075" cy="2387600"/>
          </a:xfrm>
          <a:prstGeom prst="ellipse">
            <a:avLst/>
          </a:prstGeom>
        </p:spPr>
      </p:pic>
    </p:spTree>
    <p:extLst>
      <p:ext uri="{BB962C8B-B14F-4D97-AF65-F5344CB8AC3E}">
        <p14:creationId xmlns:p14="http://schemas.microsoft.com/office/powerpoint/2010/main" val="2264959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B099-E9BC-49B5-81D1-C7A7BF52D8CF}"/>
              </a:ext>
            </a:extLst>
          </p:cNvPr>
          <p:cNvSpPr>
            <a:spLocks noGrp="1"/>
          </p:cNvSpPr>
          <p:nvPr>
            <p:ph type="title"/>
          </p:nvPr>
        </p:nvSpPr>
        <p:spPr/>
        <p:txBody>
          <a:bodyPr/>
          <a:lstStyle/>
          <a:p>
            <a:r>
              <a:rPr lang="fr-FR" dirty="0" err="1"/>
              <a:t>Definition</a:t>
            </a:r>
            <a:endParaRPr lang="fr-FR" dirty="0"/>
          </a:p>
        </p:txBody>
      </p:sp>
      <p:sp>
        <p:nvSpPr>
          <p:cNvPr id="4" name="Text Placeholder 6">
            <a:extLst>
              <a:ext uri="{FF2B5EF4-FFF2-40B4-BE49-F238E27FC236}">
                <a16:creationId xmlns:a16="http://schemas.microsoft.com/office/drawing/2014/main" id="{2409D059-9662-4306-A756-78F5E52B9399}"/>
              </a:ext>
            </a:extLst>
          </p:cNvPr>
          <p:cNvSpPr txBox="1">
            <a:spLocks/>
          </p:cNvSpPr>
          <p:nvPr/>
        </p:nvSpPr>
        <p:spPr>
          <a:xfrm>
            <a:off x="521373" y="1495894"/>
            <a:ext cx="5535552" cy="44199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1"/>
                </a:solidFill>
                <a:cs typeface="Segoe UI Light" panose="020B0502040204020203" pitchFamily="34" charset="0"/>
              </a:rPr>
              <a:t>Model Driven App, Canvas Apps &amp; Portal</a:t>
            </a:r>
          </a:p>
          <a:p>
            <a:pPr marL="0" indent="0">
              <a:buNone/>
            </a:pPr>
            <a:r>
              <a:rPr lang="en-US" sz="2000" dirty="0">
                <a:solidFill>
                  <a:schemeClr val="accent1"/>
                </a:solidFill>
                <a:cs typeface="Segoe UI Light" panose="020B0502040204020203" pitchFamily="34" charset="0"/>
              </a:rPr>
              <a:t> </a:t>
            </a:r>
          </a:p>
          <a:p>
            <a:r>
              <a:rPr lang="en-US" sz="2000" dirty="0">
                <a:solidFill>
                  <a:schemeClr val="accent1"/>
                </a:solidFill>
                <a:cs typeface="Segoe UI Light" panose="020B0502040204020203" pitchFamily="34" charset="0"/>
              </a:rPr>
              <a:t>1st and 3rd party developers</a:t>
            </a:r>
          </a:p>
          <a:p>
            <a:pPr marL="0" indent="0">
              <a:buNone/>
            </a:pPr>
            <a:r>
              <a:rPr lang="en-US" sz="2000" dirty="0">
                <a:solidFill>
                  <a:schemeClr val="accent1"/>
                </a:solidFill>
                <a:cs typeface="Segoe UI Light" panose="020B0502040204020203" pitchFamily="34" charset="0"/>
              </a:rPr>
              <a:t> </a:t>
            </a:r>
          </a:p>
          <a:p>
            <a:r>
              <a:rPr lang="en-US" sz="2000" dirty="0">
                <a:solidFill>
                  <a:schemeClr val="accent1"/>
                </a:solidFill>
                <a:cs typeface="Segoe UI Light" panose="020B0502040204020203" pitchFamily="34" charset="0"/>
              </a:rPr>
              <a:t>Professionally developed controls with well defined contracts, lifecycle and interaction model</a:t>
            </a:r>
            <a:br>
              <a:rPr lang="en-US" sz="2000" dirty="0">
                <a:solidFill>
                  <a:schemeClr val="accent1"/>
                </a:solidFill>
                <a:cs typeface="Segoe UI Light" panose="020B0502040204020203" pitchFamily="34" charset="0"/>
              </a:rPr>
            </a:br>
            <a:r>
              <a:rPr lang="en-US" sz="2000" dirty="0">
                <a:solidFill>
                  <a:schemeClr val="accent1"/>
                </a:solidFill>
                <a:cs typeface="Segoe UI Light" panose="020B0502040204020203" pitchFamily="34" charset="0"/>
              </a:rPr>
              <a:t>Improves performance</a:t>
            </a:r>
          </a:p>
          <a:p>
            <a:pPr marL="0" indent="0">
              <a:buNone/>
            </a:pPr>
            <a:endParaRPr lang="en-US" sz="2000" dirty="0">
              <a:solidFill>
                <a:schemeClr val="accent1"/>
              </a:solidFill>
              <a:cs typeface="Segoe UI Light" panose="020B0502040204020203" pitchFamily="34" charset="0"/>
            </a:endParaRPr>
          </a:p>
          <a:p>
            <a:r>
              <a:rPr lang="en-US" sz="2000" dirty="0">
                <a:solidFill>
                  <a:schemeClr val="accent1"/>
                </a:solidFill>
                <a:cs typeface="Segoe UI Light" panose="020B0502040204020203" pitchFamily="34" charset="0"/>
              </a:rPr>
              <a:t>Create your own user experience</a:t>
            </a:r>
          </a:p>
          <a:p>
            <a:pPr marL="0" indent="0">
              <a:buNone/>
            </a:pPr>
            <a:endParaRPr lang="en-US" sz="2000" dirty="0">
              <a:solidFill>
                <a:schemeClr val="accent1"/>
              </a:solidFill>
              <a:cs typeface="Segoe UI Light" panose="020B0502040204020203" pitchFamily="34" charset="0"/>
            </a:endParaRPr>
          </a:p>
          <a:p>
            <a:r>
              <a:rPr lang="en-US" sz="2000" dirty="0">
                <a:solidFill>
                  <a:schemeClr val="accent1"/>
                </a:solidFill>
                <a:cs typeface="Segoe UI Light" panose="020B0502040204020203" pitchFamily="34" charset="0"/>
              </a:rPr>
              <a:t>Modern Tooling (CLI)</a:t>
            </a:r>
          </a:p>
        </p:txBody>
      </p:sp>
      <p:pic>
        <p:nvPicPr>
          <p:cNvPr id="7" name="Picture 2" descr="PowerApps screen with custom components">
            <a:extLst>
              <a:ext uri="{FF2B5EF4-FFF2-40B4-BE49-F238E27FC236}">
                <a16:creationId xmlns:a16="http://schemas.microsoft.com/office/drawing/2014/main" id="{B4D617D9-0900-473A-B931-22935E4FC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00" t="8992" r="1675" b="2267"/>
          <a:stretch/>
        </p:blipFill>
        <p:spPr bwMode="auto">
          <a:xfrm>
            <a:off x="6056925" y="1493455"/>
            <a:ext cx="5613702" cy="31789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74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2011-3E5A-4C0B-B404-09150038DB1E}"/>
              </a:ext>
            </a:extLst>
          </p:cNvPr>
          <p:cNvSpPr>
            <a:spLocks noGrp="1"/>
          </p:cNvSpPr>
          <p:nvPr>
            <p:ph type="title"/>
          </p:nvPr>
        </p:nvSpPr>
        <p:spPr/>
        <p:txBody>
          <a:bodyPr/>
          <a:lstStyle/>
          <a:p>
            <a:r>
              <a:rPr lang="fr-FR" dirty="0"/>
              <a:t>Out-of-the-box component</a:t>
            </a:r>
          </a:p>
        </p:txBody>
      </p:sp>
      <p:sp>
        <p:nvSpPr>
          <p:cNvPr id="4" name="Text Placeholder 6">
            <a:extLst>
              <a:ext uri="{FF2B5EF4-FFF2-40B4-BE49-F238E27FC236}">
                <a16:creationId xmlns:a16="http://schemas.microsoft.com/office/drawing/2014/main" id="{35F0F529-0F83-4A33-9F3E-9E8C3C49776A}"/>
              </a:ext>
            </a:extLst>
          </p:cNvPr>
          <p:cNvSpPr txBox="1">
            <a:spLocks/>
          </p:cNvSpPr>
          <p:nvPr/>
        </p:nvSpPr>
        <p:spPr>
          <a:xfrm>
            <a:off x="521373" y="1854134"/>
            <a:ext cx="8125322" cy="3607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solidFill>
                  <a:schemeClr val="accent1"/>
                </a:solidFill>
                <a:cs typeface="Segoe UI Light" panose="020B0502040204020203" pitchFamily="34" charset="0"/>
              </a:rPr>
              <a:t>Field on the </a:t>
            </a:r>
            <a:r>
              <a:rPr lang="fr-FR" dirty="0" err="1">
                <a:solidFill>
                  <a:schemeClr val="accent1"/>
                </a:solidFill>
                <a:cs typeface="Segoe UI Light" panose="020B0502040204020203" pitchFamily="34" charset="0"/>
              </a:rPr>
              <a:t>form</a:t>
            </a:r>
            <a:endParaRPr lang="fr-FR" dirty="0">
              <a:solidFill>
                <a:schemeClr val="accent1"/>
              </a:solidFill>
              <a:cs typeface="Segoe UI Light" panose="020B0502040204020203" pitchFamily="34" charset="0"/>
            </a:endParaRPr>
          </a:p>
          <a:p>
            <a:pPr marL="0" indent="0">
              <a:buNone/>
            </a:pPr>
            <a:endParaRPr lang="fr-FR" dirty="0">
              <a:solidFill>
                <a:schemeClr val="accent1"/>
              </a:solidFill>
              <a:cs typeface="Segoe UI Light" panose="020B0502040204020203" pitchFamily="34" charset="0"/>
            </a:endParaRPr>
          </a:p>
          <a:p>
            <a:pPr marL="0" indent="0">
              <a:buNone/>
            </a:pPr>
            <a:r>
              <a:rPr lang="fr-FR" dirty="0" err="1">
                <a:solidFill>
                  <a:schemeClr val="accent1"/>
                </a:solidFill>
                <a:cs typeface="Segoe UI Light" panose="020B0502040204020203" pitchFamily="34" charset="0"/>
              </a:rPr>
              <a:t>DataSet</a:t>
            </a:r>
            <a:r>
              <a:rPr lang="fr-FR" dirty="0">
                <a:solidFill>
                  <a:schemeClr val="accent1"/>
                </a:solidFill>
                <a:cs typeface="Segoe UI Light" panose="020B0502040204020203" pitchFamily="34" charset="0"/>
              </a:rPr>
              <a:t> (</a:t>
            </a:r>
            <a:r>
              <a:rPr lang="fr-FR" dirty="0" err="1">
                <a:solidFill>
                  <a:schemeClr val="accent1"/>
                </a:solidFill>
                <a:cs typeface="Segoe UI Light" panose="020B0502040204020203" pitchFamily="34" charset="0"/>
              </a:rPr>
              <a:t>Entity</a:t>
            </a:r>
            <a:r>
              <a:rPr lang="fr-FR" dirty="0">
                <a:solidFill>
                  <a:schemeClr val="accent1"/>
                </a:solidFill>
                <a:cs typeface="Segoe UI Light" panose="020B0502040204020203" pitchFamily="34" charset="0"/>
              </a:rPr>
              <a:t> </a:t>
            </a:r>
            <a:r>
              <a:rPr lang="fr-FR" dirty="0" err="1">
                <a:solidFill>
                  <a:schemeClr val="accent1"/>
                </a:solidFill>
                <a:cs typeface="Segoe UI Light" panose="020B0502040204020203" pitchFamily="34" charset="0"/>
              </a:rPr>
              <a:t>Grid</a:t>
            </a:r>
            <a:r>
              <a:rPr lang="fr-FR" dirty="0">
                <a:solidFill>
                  <a:schemeClr val="accent1"/>
                </a:solidFill>
                <a:cs typeface="Segoe UI Light" panose="020B0502040204020203" pitchFamily="34" charset="0"/>
              </a:rPr>
              <a:t>/</a:t>
            </a:r>
            <a:r>
              <a:rPr lang="fr-FR" dirty="0" err="1">
                <a:solidFill>
                  <a:schemeClr val="accent1"/>
                </a:solidFill>
                <a:cs typeface="Segoe UI Light" panose="020B0502040204020203" pitchFamily="34" charset="0"/>
              </a:rPr>
              <a:t>SubGrid</a:t>
            </a:r>
            <a:r>
              <a:rPr lang="fr-FR" dirty="0">
                <a:solidFill>
                  <a:schemeClr val="accent1"/>
                </a:solidFill>
                <a:cs typeface="Segoe UI Light" panose="020B0502040204020203" pitchFamily="34" charset="0"/>
              </a:rPr>
              <a:t>)</a:t>
            </a:r>
          </a:p>
          <a:p>
            <a:pPr marL="0" indent="0">
              <a:buNone/>
            </a:pPr>
            <a:endParaRPr lang="fr-FR" dirty="0">
              <a:solidFill>
                <a:schemeClr val="accent1"/>
              </a:solidFill>
              <a:cs typeface="Segoe UI Light" panose="020B0502040204020203" pitchFamily="34" charset="0"/>
            </a:endParaRPr>
          </a:p>
          <a:p>
            <a:pPr marL="0" indent="0">
              <a:buNone/>
            </a:pPr>
            <a:r>
              <a:rPr lang="en-US" dirty="0">
                <a:solidFill>
                  <a:schemeClr val="accent1"/>
                </a:solidFill>
                <a:cs typeface="Segoe UI Light" panose="020B0502040204020203" pitchFamily="34" charset="0"/>
              </a:rPr>
              <a:t>Business Process step</a:t>
            </a:r>
          </a:p>
          <a:p>
            <a:pPr marL="0" indent="0">
              <a:buNone/>
            </a:pPr>
            <a:endParaRPr lang="en-US" dirty="0">
              <a:solidFill>
                <a:schemeClr val="accent1"/>
              </a:solidFill>
              <a:cs typeface="Segoe UI Light" panose="020B0502040204020203" pitchFamily="34" charset="0"/>
            </a:endParaRPr>
          </a:p>
          <a:p>
            <a:pPr marL="0" indent="0">
              <a:buNone/>
            </a:pPr>
            <a:r>
              <a:rPr lang="en-US" dirty="0">
                <a:solidFill>
                  <a:schemeClr val="accent1"/>
                </a:solidFill>
                <a:cs typeface="Segoe UI Light" panose="020B0502040204020203" pitchFamily="34" charset="0"/>
              </a:rPr>
              <a:t>Display/Use external content (LinkedIn, API, Azure Maps…)</a:t>
            </a:r>
          </a:p>
        </p:txBody>
      </p:sp>
      <p:pic>
        <p:nvPicPr>
          <p:cNvPr id="5" name="Picture 4">
            <a:extLst>
              <a:ext uri="{FF2B5EF4-FFF2-40B4-BE49-F238E27FC236}">
                <a16:creationId xmlns:a16="http://schemas.microsoft.com/office/drawing/2014/main" id="{53A9BB97-E283-473D-A8DD-2958AF0DFF01}"/>
              </a:ext>
            </a:extLst>
          </p:cNvPr>
          <p:cNvPicPr>
            <a:picLocks noChangeAspect="1"/>
          </p:cNvPicPr>
          <p:nvPr/>
        </p:nvPicPr>
        <p:blipFill>
          <a:blip r:embed="rId2"/>
          <a:stretch>
            <a:fillRect/>
          </a:stretch>
        </p:blipFill>
        <p:spPr>
          <a:xfrm>
            <a:off x="3822446" y="1396809"/>
            <a:ext cx="3086367" cy="119644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F3E29DA-6986-4A21-94D9-8C65F6F4CC61}"/>
              </a:ext>
            </a:extLst>
          </p:cNvPr>
          <p:cNvPicPr>
            <a:picLocks noChangeAspect="1"/>
          </p:cNvPicPr>
          <p:nvPr/>
        </p:nvPicPr>
        <p:blipFill>
          <a:blip r:embed="rId3"/>
          <a:stretch>
            <a:fillRect/>
          </a:stretch>
        </p:blipFill>
        <p:spPr>
          <a:xfrm>
            <a:off x="7455518" y="2172489"/>
            <a:ext cx="4605202" cy="2304616"/>
          </a:xfrm>
          <a:prstGeom prst="rect">
            <a:avLst/>
          </a:prstGeom>
          <a:ln>
            <a:noFill/>
          </a:ln>
          <a:effectLst>
            <a:outerShdw blurRad="292100" dist="139700" dir="2700000" algn="tl" rotWithShape="0">
              <a:srgbClr val="333333">
                <a:alpha val="65000"/>
              </a:srgbClr>
            </a:outerShdw>
          </a:effectLst>
        </p:spPr>
      </p:pic>
      <p:pic>
        <p:nvPicPr>
          <p:cNvPr id="7" name="Picture 6" descr="A screenshot of a cell phone&#10;&#10;Description automatically generated">
            <a:extLst>
              <a:ext uri="{FF2B5EF4-FFF2-40B4-BE49-F238E27FC236}">
                <a16:creationId xmlns:a16="http://schemas.microsoft.com/office/drawing/2014/main" id="{87A506EC-D69B-4AF3-AD30-F541E67B4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4608" y="2794394"/>
            <a:ext cx="2332453" cy="3352900"/>
          </a:xfrm>
          <a:prstGeom prst="rect">
            <a:avLst/>
          </a:prstGeom>
          <a:ln>
            <a:noFill/>
          </a:ln>
          <a:effectLst>
            <a:outerShdw blurRad="292100" dist="139700" dir="2700000" algn="tl" rotWithShape="0">
              <a:srgbClr val="333333">
                <a:alpha val="65000"/>
              </a:srgbClr>
            </a:outerShdw>
          </a:effectLst>
        </p:spPr>
      </p:pic>
      <p:pic>
        <p:nvPicPr>
          <p:cNvPr id="8" name="Picture 2" descr="Powerplatform control using Azure Maps to bring data to life - Microsoft  Tech Community">
            <a:extLst>
              <a:ext uri="{FF2B5EF4-FFF2-40B4-BE49-F238E27FC236}">
                <a16:creationId xmlns:a16="http://schemas.microsoft.com/office/drawing/2014/main" id="{322AFD76-4718-48E7-9989-581BFBC332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30" t="21558" r="2110" b="4005"/>
          <a:stretch/>
        </p:blipFill>
        <p:spPr bwMode="auto">
          <a:xfrm>
            <a:off x="5810505" y="4621234"/>
            <a:ext cx="3515557" cy="180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61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BF349-2DF7-4218-97B1-43FBEB5BAE7D}"/>
              </a:ext>
            </a:extLst>
          </p:cNvPr>
          <p:cNvSpPr>
            <a:spLocks noGrp="1"/>
          </p:cNvSpPr>
          <p:nvPr>
            <p:ph type="title"/>
          </p:nvPr>
        </p:nvSpPr>
        <p:spPr/>
        <p:txBody>
          <a:bodyPr/>
          <a:lstStyle/>
          <a:p>
            <a:r>
              <a:rPr lang="fr-FR" dirty="0" err="1"/>
              <a:t>Availability</a:t>
            </a:r>
            <a:endParaRPr lang="fr-FR" dirty="0"/>
          </a:p>
        </p:txBody>
      </p:sp>
      <p:sp>
        <p:nvSpPr>
          <p:cNvPr id="4" name="Text Placeholder 6">
            <a:extLst>
              <a:ext uri="{FF2B5EF4-FFF2-40B4-BE49-F238E27FC236}">
                <a16:creationId xmlns:a16="http://schemas.microsoft.com/office/drawing/2014/main" id="{FEA719A9-6FC9-4A61-B408-4EDFDB4FFB13}"/>
              </a:ext>
            </a:extLst>
          </p:cNvPr>
          <p:cNvSpPr txBox="1">
            <a:spLocks/>
          </p:cNvSpPr>
          <p:nvPr/>
        </p:nvSpPr>
        <p:spPr>
          <a:xfrm>
            <a:off x="521373" y="1771005"/>
            <a:ext cx="5125448" cy="18743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tx2"/>
                </a:solidFill>
                <a:latin typeface="Segoe UI Semilight" panose="020B0402040204020203" pitchFamily="34" charset="0"/>
                <a:ea typeface="Segoe UI Semilight" panose="020B0402040204020203" pitchFamily="34" charset="0"/>
                <a:cs typeface="Segoe UI Light" panose="020B0502040204020203" pitchFamily="34" charset="0"/>
              </a:rPr>
              <a:t>Public</a:t>
            </a:r>
            <a:r>
              <a:rPr lang="en-US" dirty="0">
                <a:solidFill>
                  <a:schemeClr val="tx2"/>
                </a:solidFill>
                <a:cs typeface="Segoe UI Light" panose="020B0502040204020203" pitchFamily="34" charset="0"/>
              </a:rPr>
              <a:t> </a:t>
            </a:r>
            <a:r>
              <a:rPr lang="en-US" sz="1800" dirty="0">
                <a:solidFill>
                  <a:schemeClr val="tx2"/>
                </a:solidFill>
                <a:latin typeface="Segoe UI Semilight" panose="020B0402040204020203" pitchFamily="34" charset="0"/>
                <a:ea typeface="Segoe UI Semilight" panose="020B0402040204020203" pitchFamily="34" charset="0"/>
                <a:cs typeface="Segoe UI Light" panose="020B0502040204020203" pitchFamily="34" charset="0"/>
              </a:rPr>
              <a:t>Preview, April 23, 2019</a:t>
            </a:r>
          </a:p>
          <a:p>
            <a:pPr marL="0" indent="0">
              <a:buNone/>
            </a:pPr>
            <a:endParaRPr lang="en-US" dirty="0">
              <a:solidFill>
                <a:schemeClr val="tx2"/>
              </a:solidFill>
              <a:cs typeface="Segoe UI Light" panose="020B0502040204020203" pitchFamily="34" charset="0"/>
            </a:endParaRPr>
          </a:p>
          <a:p>
            <a:pPr marL="0" indent="0">
              <a:lnSpc>
                <a:spcPct val="120000"/>
              </a:lnSpc>
              <a:spcBef>
                <a:spcPts val="0"/>
              </a:spcBef>
              <a:buNone/>
            </a:pPr>
            <a:r>
              <a:rPr lang="en-US" sz="1800" dirty="0">
                <a:solidFill>
                  <a:srgbClr val="7030A0"/>
                </a:solidFill>
                <a:latin typeface="Segoe UI Semilight" panose="020B0402040204020203" pitchFamily="34" charset="0"/>
                <a:ea typeface="Segoe UI Semilight" panose="020B0402040204020203" pitchFamily="34" charset="0"/>
                <a:cs typeface="Segoe UI Semilight" panose="020B0402040204020203" pitchFamily="34" charset="0"/>
                <a:hlinkClick r:id="rId3">
                  <a:extLst>
                    <a:ext uri="{A12FA001-AC4F-418D-AE19-62706E023703}">
                      <ahyp:hlinkClr xmlns:ahyp="http://schemas.microsoft.com/office/drawing/2018/hyperlinkcolor" val="tx"/>
                    </a:ext>
                  </a:extLst>
                </a:hlinkClick>
              </a:rPr>
              <a:t>The PowerApps component framework and the PowerApps CLI is now available for public preview</a:t>
            </a:r>
            <a:endParaRPr lang="fr-FR" sz="1800" dirty="0">
              <a:solidFill>
                <a:srgbClr val="7030A0"/>
              </a:solidFill>
              <a:latin typeface="Segoe UI Semilight" panose="020B0402040204020203" pitchFamily="34" charset="0"/>
              <a:ea typeface="Segoe UI Semilight" panose="020B0402040204020203" pitchFamily="34" charset="0"/>
              <a:cs typeface="Segoe UI Semilight" panose="020B0402040204020203" pitchFamily="34" charset="0"/>
            </a:endParaRPr>
          </a:p>
          <a:p>
            <a:pPr marL="0" indent="0">
              <a:lnSpc>
                <a:spcPct val="120000"/>
              </a:lnSpc>
              <a:spcBef>
                <a:spcPts val="0"/>
              </a:spcBef>
              <a:buNone/>
            </a:pPr>
            <a:endParaRPr lang="en-US" sz="1800" dirty="0">
              <a:solidFill>
                <a:srgbClr val="7030A0"/>
              </a:solidFill>
              <a:latin typeface="Segoe UI Semilight" panose="020B0402040204020203" pitchFamily="34" charset="0"/>
              <a:ea typeface="Segoe UI Semilight" panose="020B0402040204020203" pitchFamily="34" charset="0"/>
              <a:cs typeface="Segoe UI Semilight" panose="020B0402040204020203" pitchFamily="34" charset="0"/>
            </a:endParaRPr>
          </a:p>
          <a:p>
            <a:endParaRPr lang="fr-FR" dirty="0"/>
          </a:p>
        </p:txBody>
      </p:sp>
      <p:pic>
        <p:nvPicPr>
          <p:cNvPr id="5" name="Picture 2" descr="PowerApps screen with custom components">
            <a:extLst>
              <a:ext uri="{FF2B5EF4-FFF2-40B4-BE49-F238E27FC236}">
                <a16:creationId xmlns:a16="http://schemas.microsoft.com/office/drawing/2014/main" id="{21FBDEE3-5749-48E7-BBF0-3F6AE424D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00" t="8992" r="1675" b="2267"/>
          <a:stretch/>
        </p:blipFill>
        <p:spPr bwMode="auto">
          <a:xfrm>
            <a:off x="7116407" y="1473294"/>
            <a:ext cx="3694901" cy="20923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4" descr="Community controls screenshot">
            <a:extLst>
              <a:ext uri="{FF2B5EF4-FFF2-40B4-BE49-F238E27FC236}">
                <a16:creationId xmlns:a16="http://schemas.microsoft.com/office/drawing/2014/main" id="{DE76E0F5-2796-4353-8E55-2D2378437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341" y="3541295"/>
            <a:ext cx="4002501" cy="21995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43A67F53-22B5-4EF4-8D45-07DB7EBDF3B6}"/>
              </a:ext>
            </a:extLst>
          </p:cNvPr>
          <p:cNvSpPr txBox="1">
            <a:spLocks/>
          </p:cNvSpPr>
          <p:nvPr/>
        </p:nvSpPr>
        <p:spPr>
          <a:xfrm>
            <a:off x="6096000" y="3871666"/>
            <a:ext cx="5630863" cy="161878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buFont typeface="Arial"/>
              <a:buNone/>
              <a:defRPr sz="18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457200" indent="0" algn="l" defTabSz="914400" rtl="0" eaLnBrk="1" latinLnBrk="0" hangingPunct="1">
              <a:lnSpc>
                <a:spcPct val="90000"/>
              </a:lnSpc>
              <a:spcBef>
                <a:spcPts val="500"/>
              </a:spcBef>
              <a:buFont typeface="Arial"/>
              <a:buNone/>
              <a:defRPr sz="18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914400" indent="0" algn="l" defTabSz="914400" rtl="0" eaLnBrk="1" latinLnBrk="0" hangingPunct="1">
              <a:lnSpc>
                <a:spcPct val="90000"/>
              </a:lnSpc>
              <a:spcBef>
                <a:spcPts val="500"/>
              </a:spcBef>
              <a:buFont typeface="Arial"/>
              <a:buNone/>
              <a:defRPr sz="16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371600" indent="0" algn="l" defTabSz="914400" rtl="0" eaLnBrk="1" latinLnBrk="0" hangingPunct="1">
              <a:lnSpc>
                <a:spcPct val="90000"/>
              </a:lnSpc>
              <a:spcBef>
                <a:spcPts val="500"/>
              </a:spcBef>
              <a:buFont typeface="Arial"/>
              <a:buNone/>
              <a:defRPr sz="14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828800" indent="0" algn="l" defTabSz="914400" rtl="0" eaLnBrk="1" latinLnBrk="0" hangingPunct="1">
              <a:lnSpc>
                <a:spcPct val="90000"/>
              </a:lnSpc>
              <a:spcBef>
                <a:spcPts val="500"/>
              </a:spcBef>
              <a:buFont typeface="Arial"/>
              <a:buNone/>
              <a:defRPr sz="14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2"/>
                </a:solidFill>
                <a:cs typeface="Segoe UI Light" panose="020B0502040204020203" pitchFamily="34" charset="0"/>
              </a:rPr>
              <a:t>General Availability, October 1, 2019</a:t>
            </a:r>
          </a:p>
          <a:p>
            <a:endParaRPr lang="fr-FR" dirty="0">
              <a:solidFill>
                <a:schemeClr val="tx2"/>
              </a:solidFill>
              <a:cs typeface="Segoe UI Light" panose="020B0502040204020203" pitchFamily="34" charset="0"/>
            </a:endParaRPr>
          </a:p>
          <a:p>
            <a:r>
              <a:rPr lang="en-US" dirty="0">
                <a:solidFill>
                  <a:srgbClr val="7030A0"/>
                </a:solidFill>
                <a:hlinkClick r:id="rId6">
                  <a:extLst>
                    <a:ext uri="{A12FA001-AC4F-418D-AE19-62706E023703}">
                      <ahyp:hlinkClr xmlns:ahyp="http://schemas.microsoft.com/office/drawing/2018/hyperlinkcolor" val="tx"/>
                    </a:ext>
                  </a:extLst>
                </a:hlinkClick>
              </a:rPr>
              <a:t>Announcing the general availability of the PowerApps component framework for model-driven applications and PowerApps CLI</a:t>
            </a:r>
            <a:endParaRPr lang="fr-FR" dirty="0">
              <a:solidFill>
                <a:srgbClr val="7030A0"/>
              </a:solidFill>
            </a:endParaRPr>
          </a:p>
          <a:p>
            <a:endParaRPr lang="en-US" dirty="0"/>
          </a:p>
          <a:p>
            <a:endParaRPr lang="en-US" dirty="0"/>
          </a:p>
          <a:p>
            <a:endParaRPr lang="fr-FR" dirty="0"/>
          </a:p>
        </p:txBody>
      </p:sp>
    </p:spTree>
    <p:extLst>
      <p:ext uri="{BB962C8B-B14F-4D97-AF65-F5344CB8AC3E}">
        <p14:creationId xmlns:p14="http://schemas.microsoft.com/office/powerpoint/2010/main" val="176276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C6D2-D6B9-4DF5-B4F8-B60180578556}"/>
              </a:ext>
            </a:extLst>
          </p:cNvPr>
          <p:cNvSpPr>
            <a:spLocks noGrp="1"/>
          </p:cNvSpPr>
          <p:nvPr>
            <p:ph type="title"/>
          </p:nvPr>
        </p:nvSpPr>
        <p:spPr/>
        <p:txBody>
          <a:bodyPr/>
          <a:lstStyle/>
          <a:p>
            <a:r>
              <a:rPr lang="fr-FR" dirty="0" err="1"/>
              <a:t>Two</a:t>
            </a:r>
            <a:r>
              <a:rPr lang="fr-FR" dirty="0"/>
              <a:t> Types of Components</a:t>
            </a:r>
          </a:p>
        </p:txBody>
      </p:sp>
      <p:sp>
        <p:nvSpPr>
          <p:cNvPr id="4" name="TextBox 3">
            <a:extLst>
              <a:ext uri="{FF2B5EF4-FFF2-40B4-BE49-F238E27FC236}">
                <a16:creationId xmlns:a16="http://schemas.microsoft.com/office/drawing/2014/main" id="{E2297521-8D59-47BB-85C6-CF0B6D53FC23}"/>
              </a:ext>
            </a:extLst>
          </p:cNvPr>
          <p:cNvSpPr txBox="1"/>
          <p:nvPr/>
        </p:nvSpPr>
        <p:spPr>
          <a:xfrm>
            <a:off x="678278" y="4378499"/>
            <a:ext cx="5143499" cy="1200329"/>
          </a:xfrm>
          <a:prstGeom prst="rect">
            <a:avLst/>
          </a:prstGeom>
          <a:noFill/>
        </p:spPr>
        <p:txBody>
          <a:bodyPr wrap="square" lIns="0" tIns="0" rIns="0" bIns="0"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1"/>
                </a:solidFill>
                <a:cs typeface="Segoe UI Light" panose="020B0502040204020203" pitchFamily="34" charset="0"/>
              </a:rPr>
              <a:t>Custom Canvas Compositions : </a:t>
            </a:r>
            <a:r>
              <a:rPr lang="en-US" sz="2000" dirty="0">
                <a:solidFill>
                  <a:schemeClr val="accent1"/>
                </a:solidFill>
                <a:cs typeface="Segoe UI Light" panose="020B0502040204020203" pitchFamily="34" charset="0"/>
              </a:rPr>
              <a:t>Low-code composition using expressions and connectors (Canvas App).</a:t>
            </a:r>
            <a:r>
              <a:rPr kumimoji="0" lang="en-US" sz="1800" i="0" u="none" strike="noStrike" kern="1200" cap="none" spc="0" normalizeH="0" baseline="0" noProof="0" dirty="0">
                <a:ln>
                  <a:noFill/>
                </a:ln>
                <a:gradFill>
                  <a:gsLst>
                    <a:gs pos="2917">
                      <a:srgbClr val="595959"/>
                    </a:gs>
                    <a:gs pos="30000">
                      <a:srgbClr val="595959"/>
                    </a:gs>
                  </a:gsLst>
                  <a:lin ang="5400000" scaled="0"/>
                </a:gradFill>
                <a:effectLst/>
                <a:uLnTx/>
                <a:uFillTx/>
                <a:latin typeface="Segoe UI"/>
                <a:ea typeface="+mn-ea"/>
                <a:cs typeface="+mn-cs"/>
              </a:rPr>
              <a:t>					</a:t>
            </a:r>
            <a:endParaRPr lang="en-US" dirty="0">
              <a:solidFill>
                <a:srgbClr val="7030A0"/>
              </a:solidFill>
              <a:latin typeface="Segoe UI Semilight" panose="020B0402040204020203" pitchFamily="34" charset="0"/>
              <a:cs typeface="Segoe UI Semilight" panose="020B0402040204020203" pitchFamily="34" charset="0"/>
            </a:endParaRPr>
          </a:p>
        </p:txBody>
      </p:sp>
      <p:sp>
        <p:nvSpPr>
          <p:cNvPr id="5" name="TextBox 4">
            <a:extLst>
              <a:ext uri="{FF2B5EF4-FFF2-40B4-BE49-F238E27FC236}">
                <a16:creationId xmlns:a16="http://schemas.microsoft.com/office/drawing/2014/main" id="{2274C3FD-146F-4695-AAC7-992FE5B9D6C3}"/>
              </a:ext>
            </a:extLst>
          </p:cNvPr>
          <p:cNvSpPr txBox="1"/>
          <p:nvPr/>
        </p:nvSpPr>
        <p:spPr>
          <a:xfrm>
            <a:off x="6534148" y="4378498"/>
            <a:ext cx="5143498" cy="923330"/>
          </a:xfrm>
          <a:prstGeom prst="rect">
            <a:avLst/>
          </a:prstGeom>
          <a:noFill/>
        </p:spPr>
        <p:txBody>
          <a:bodyPr wrap="square" lIns="0" tIns="0" rIns="0" bIns="0" rtlCol="0">
            <a:spAutoFit/>
          </a:bodyPr>
          <a:lstStyle/>
          <a:p>
            <a:pPr algn="just"/>
            <a:r>
              <a:rPr lang="en-US" sz="2000" b="1" dirty="0">
                <a:solidFill>
                  <a:schemeClr val="accent1"/>
                </a:solidFill>
                <a:cs typeface="Segoe UI Light" panose="020B0502040204020203" pitchFamily="34" charset="0"/>
              </a:rPr>
              <a:t>Custom Pro Components : </a:t>
            </a:r>
            <a:r>
              <a:rPr lang="en-US" sz="2000" dirty="0">
                <a:solidFill>
                  <a:schemeClr val="accent1"/>
                </a:solidFill>
                <a:cs typeface="Segoe UI Light" panose="020B0502040204020203" pitchFamily="34" charset="0"/>
              </a:rPr>
              <a:t>Create more sophisticated component using code (Model Driven App, Canvas App &amp; Portal)</a:t>
            </a:r>
            <a:endParaRPr lang="fr-FR" sz="2000" dirty="0">
              <a:solidFill>
                <a:schemeClr val="accent1"/>
              </a:solidFill>
              <a:cs typeface="Segoe UI Light" panose="020B0502040204020203" pitchFamily="34" charset="0"/>
            </a:endParaRPr>
          </a:p>
        </p:txBody>
      </p:sp>
      <p:pic>
        <p:nvPicPr>
          <p:cNvPr id="6" name="Picture 2" descr="Calendar Control">
            <a:extLst>
              <a:ext uri="{FF2B5EF4-FFF2-40B4-BE49-F238E27FC236}">
                <a16:creationId xmlns:a16="http://schemas.microsoft.com/office/drawing/2014/main" id="{E8CF7797-E9B0-4344-9C0A-AD7737151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78" y="1853979"/>
            <a:ext cx="4826365" cy="2021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10" descr="Work with opportunities in the Kanban view - Dynamics 365 Release Plan |  Microsoft Docs">
            <a:extLst>
              <a:ext uri="{FF2B5EF4-FFF2-40B4-BE49-F238E27FC236}">
                <a16:creationId xmlns:a16="http://schemas.microsoft.com/office/drawing/2014/main" id="{47E9B229-4C66-434A-97CB-BCEBDC8B32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69" t="16357"/>
          <a:stretch/>
        </p:blipFill>
        <p:spPr bwMode="auto">
          <a:xfrm>
            <a:off x="6954058" y="1263093"/>
            <a:ext cx="3891052" cy="2830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34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F829-2A08-4B52-9916-84FC3C93FA37}"/>
              </a:ext>
            </a:extLst>
          </p:cNvPr>
          <p:cNvSpPr>
            <a:spLocks noGrp="1"/>
          </p:cNvSpPr>
          <p:nvPr>
            <p:ph type="title"/>
          </p:nvPr>
        </p:nvSpPr>
        <p:spPr/>
        <p:txBody>
          <a:bodyPr/>
          <a:lstStyle/>
          <a:p>
            <a:r>
              <a:rPr lang="fr-FR" dirty="0"/>
              <a:t>Custom Canvas Compositions </a:t>
            </a:r>
          </a:p>
        </p:txBody>
      </p:sp>
      <p:sp>
        <p:nvSpPr>
          <p:cNvPr id="4" name="Text Placeholder 3">
            <a:extLst>
              <a:ext uri="{FF2B5EF4-FFF2-40B4-BE49-F238E27FC236}">
                <a16:creationId xmlns:a16="http://schemas.microsoft.com/office/drawing/2014/main" id="{27ED499F-7CD9-4B43-BFAB-0B3008985B38}"/>
              </a:ext>
            </a:extLst>
          </p:cNvPr>
          <p:cNvSpPr>
            <a:spLocks noGrp="1"/>
          </p:cNvSpPr>
          <p:nvPr>
            <p:ph type="body" sz="half" idx="2"/>
          </p:nvPr>
        </p:nvSpPr>
        <p:spPr/>
        <p:txBody>
          <a:bodyPr>
            <a:normAutofit/>
          </a:bodyPr>
          <a:lstStyle/>
          <a:p>
            <a:pPr algn="just"/>
            <a:r>
              <a:rPr lang="en-US" dirty="0"/>
              <a:t>Allows you to connect the </a:t>
            </a:r>
            <a:r>
              <a:rPr lang="en-US" sz="2000" b="1" dirty="0">
                <a:solidFill>
                  <a:schemeClr val="accent1"/>
                </a:solidFill>
                <a:cs typeface="Segoe UI Light" panose="020B0502040204020203" pitchFamily="34" charset="0"/>
              </a:rPr>
              <a:t>basic</a:t>
            </a:r>
            <a:r>
              <a:rPr lang="en-US" dirty="0"/>
              <a:t> commands between base control and the connectors using </a:t>
            </a:r>
            <a:r>
              <a:rPr lang="en-US" sz="2000" b="1" dirty="0">
                <a:solidFill>
                  <a:schemeClr val="accent1"/>
                </a:solidFill>
                <a:cs typeface="Segoe UI Light" panose="020B0502040204020203" pitchFamily="34" charset="0"/>
              </a:rPr>
              <a:t>expressions.</a:t>
            </a:r>
          </a:p>
          <a:p>
            <a:pPr algn="just"/>
            <a:endParaRPr lang="en-US" dirty="0"/>
          </a:p>
          <a:p>
            <a:pPr algn="just"/>
            <a:r>
              <a:rPr lang="en-US" dirty="0"/>
              <a:t>Use of OOB controls available, enriched with expressions and connected data (using connector) to produce </a:t>
            </a:r>
            <a:r>
              <a:rPr lang="en-US" sz="2000" b="1" dirty="0">
                <a:solidFill>
                  <a:schemeClr val="accent1"/>
                </a:solidFill>
                <a:cs typeface="Segoe UI Light" panose="020B0502040204020203" pitchFamily="34" charset="0"/>
              </a:rPr>
              <a:t>reusable components.</a:t>
            </a:r>
          </a:p>
          <a:p>
            <a:pPr algn="just"/>
            <a:endParaRPr lang="en-US" dirty="0"/>
          </a:p>
          <a:p>
            <a:pPr algn="just"/>
            <a:r>
              <a:rPr lang="en-US" dirty="0"/>
              <a:t>Input and output properties to </a:t>
            </a:r>
            <a:r>
              <a:rPr lang="en-US" sz="2000" b="1" dirty="0">
                <a:solidFill>
                  <a:schemeClr val="accent1"/>
                </a:solidFill>
                <a:cs typeface="Segoe UI Light" panose="020B0502040204020203" pitchFamily="34" charset="0"/>
              </a:rPr>
              <a:t>interact</a:t>
            </a:r>
            <a:r>
              <a:rPr lang="en-US" dirty="0"/>
              <a:t> with the component by passing data (can be used to change the visual aspect).</a:t>
            </a:r>
          </a:p>
        </p:txBody>
      </p:sp>
      <p:pic>
        <p:nvPicPr>
          <p:cNvPr id="5" name="Picture 4">
            <a:extLst>
              <a:ext uri="{FF2B5EF4-FFF2-40B4-BE49-F238E27FC236}">
                <a16:creationId xmlns:a16="http://schemas.microsoft.com/office/drawing/2014/main" id="{53249DA6-9015-4051-B3E3-6B77E88EBC3D}"/>
              </a:ext>
            </a:extLst>
          </p:cNvPr>
          <p:cNvPicPr>
            <a:picLocks noChangeAspect="1"/>
          </p:cNvPicPr>
          <p:nvPr/>
        </p:nvPicPr>
        <p:blipFill>
          <a:blip r:embed="rId2"/>
          <a:stretch>
            <a:fillRect/>
          </a:stretch>
        </p:blipFill>
        <p:spPr>
          <a:xfrm>
            <a:off x="6167506" y="1078541"/>
            <a:ext cx="4826132" cy="3672169"/>
          </a:xfrm>
          <a:prstGeom prst="rect">
            <a:avLst/>
          </a:prstGeom>
          <a:ln>
            <a:noFill/>
          </a:ln>
          <a:effectLst>
            <a:outerShdw blurRad="292100" dist="139700" dir="2700000" algn="tl" rotWithShape="0">
              <a:srgbClr val="333333">
                <a:alpha val="65000"/>
              </a:srgbClr>
            </a:outerShdw>
          </a:effectLst>
        </p:spPr>
      </p:pic>
      <p:sp>
        <p:nvSpPr>
          <p:cNvPr id="6" name="Text Placeholder 7">
            <a:extLst>
              <a:ext uri="{FF2B5EF4-FFF2-40B4-BE49-F238E27FC236}">
                <a16:creationId xmlns:a16="http://schemas.microsoft.com/office/drawing/2014/main" id="{C4E4F079-2721-4A70-8934-66945BED5A21}"/>
              </a:ext>
            </a:extLst>
          </p:cNvPr>
          <p:cNvSpPr txBox="1">
            <a:spLocks/>
          </p:cNvSpPr>
          <p:nvPr/>
        </p:nvSpPr>
        <p:spPr>
          <a:xfrm>
            <a:off x="5826289" y="5065665"/>
            <a:ext cx="5525923" cy="55743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a:buNone/>
              <a:defRPr sz="1600" b="0" i="0" kern="1200">
                <a:solidFill>
                  <a:schemeClr val="bg2">
                    <a:lumMod val="25000"/>
                  </a:schemeClr>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457200" indent="0" algn="l" defTabSz="914400" rtl="0" eaLnBrk="1" latinLnBrk="0" hangingPunct="1">
              <a:lnSpc>
                <a:spcPct val="90000"/>
              </a:lnSpc>
              <a:spcBef>
                <a:spcPts val="500"/>
              </a:spcBef>
              <a:buFont typeface="Arial"/>
              <a:buNone/>
              <a:defRPr sz="18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914400" indent="0" algn="l" defTabSz="914400" rtl="0" eaLnBrk="1" latinLnBrk="0" hangingPunct="1">
              <a:lnSpc>
                <a:spcPct val="90000"/>
              </a:lnSpc>
              <a:spcBef>
                <a:spcPts val="500"/>
              </a:spcBef>
              <a:buFont typeface="Arial"/>
              <a:buNone/>
              <a:defRPr sz="16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371600" indent="0" algn="l" defTabSz="914400" rtl="0" eaLnBrk="1" latinLnBrk="0" hangingPunct="1">
              <a:lnSpc>
                <a:spcPct val="90000"/>
              </a:lnSpc>
              <a:spcBef>
                <a:spcPts val="500"/>
              </a:spcBef>
              <a:buFont typeface="Arial"/>
              <a:buNone/>
              <a:defRPr sz="14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828800" indent="0" algn="l" defTabSz="914400" rtl="0" eaLnBrk="1" latinLnBrk="0" hangingPunct="1">
              <a:lnSpc>
                <a:spcPct val="90000"/>
              </a:lnSpc>
              <a:spcBef>
                <a:spcPts val="500"/>
              </a:spcBef>
              <a:buFont typeface="Arial"/>
              <a:buNone/>
              <a:defRPr sz="14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i="1" dirty="0"/>
              <a:t>Business App Summit 2019: Microsoft PowerApps: Building and Extending Applications</a:t>
            </a:r>
            <a:endParaRPr lang="fr-FR" i="1" dirty="0"/>
          </a:p>
          <a:p>
            <a:endParaRPr lang="fr-FR" dirty="0"/>
          </a:p>
          <a:p>
            <a:endParaRPr lang="en-US" dirty="0"/>
          </a:p>
        </p:txBody>
      </p:sp>
    </p:spTree>
    <p:extLst>
      <p:ext uri="{BB962C8B-B14F-4D97-AF65-F5344CB8AC3E}">
        <p14:creationId xmlns:p14="http://schemas.microsoft.com/office/powerpoint/2010/main" val="323009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F829-2A08-4B52-9916-84FC3C93FA37}"/>
              </a:ext>
            </a:extLst>
          </p:cNvPr>
          <p:cNvSpPr>
            <a:spLocks noGrp="1"/>
          </p:cNvSpPr>
          <p:nvPr>
            <p:ph type="title"/>
          </p:nvPr>
        </p:nvSpPr>
        <p:spPr/>
        <p:txBody>
          <a:bodyPr/>
          <a:lstStyle/>
          <a:p>
            <a:r>
              <a:rPr lang="fr-FR" dirty="0"/>
              <a:t>Custom Pro (Dev) Compositions</a:t>
            </a:r>
          </a:p>
        </p:txBody>
      </p:sp>
      <p:sp>
        <p:nvSpPr>
          <p:cNvPr id="4" name="Text Placeholder 3">
            <a:extLst>
              <a:ext uri="{FF2B5EF4-FFF2-40B4-BE49-F238E27FC236}">
                <a16:creationId xmlns:a16="http://schemas.microsoft.com/office/drawing/2014/main" id="{27ED499F-7CD9-4B43-BFAB-0B3008985B38}"/>
              </a:ext>
            </a:extLst>
          </p:cNvPr>
          <p:cNvSpPr>
            <a:spLocks noGrp="1"/>
          </p:cNvSpPr>
          <p:nvPr>
            <p:ph type="body" sz="half" idx="2"/>
          </p:nvPr>
        </p:nvSpPr>
        <p:spPr/>
        <p:txBody>
          <a:bodyPr>
            <a:normAutofit/>
          </a:bodyPr>
          <a:lstStyle/>
          <a:p>
            <a:pPr algn="just"/>
            <a:r>
              <a:rPr lang="en-US" dirty="0"/>
              <a:t>Using </a:t>
            </a:r>
            <a:r>
              <a:rPr lang="en-US" sz="2000" b="1" dirty="0">
                <a:solidFill>
                  <a:schemeClr val="accent1"/>
                </a:solidFill>
                <a:cs typeface="Segoe UI Light" panose="020B0502040204020203" pitchFamily="34" charset="0"/>
              </a:rPr>
              <a:t>code</a:t>
            </a:r>
            <a:r>
              <a:rPr lang="en-US" dirty="0"/>
              <a:t> to connect base controls.</a:t>
            </a:r>
            <a:br>
              <a:rPr lang="en-US" dirty="0"/>
            </a:br>
            <a:br>
              <a:rPr lang="en-US" dirty="0"/>
            </a:br>
            <a:br>
              <a:rPr lang="en-US" dirty="0"/>
            </a:br>
            <a:r>
              <a:rPr lang="en-US" dirty="0"/>
              <a:t>Custom Pro (Dev) Components use input and output properties and can </a:t>
            </a:r>
            <a:r>
              <a:rPr lang="en-US" sz="2000" b="1" dirty="0">
                <a:solidFill>
                  <a:schemeClr val="accent1"/>
                </a:solidFill>
                <a:cs typeface="Segoe UI Light" panose="020B0502040204020203" pitchFamily="34" charset="0"/>
              </a:rPr>
              <a:t>connect natively to Dataverse.	</a:t>
            </a:r>
            <a:br>
              <a:rPr lang="en-US" dirty="0"/>
            </a:br>
            <a:br>
              <a:rPr lang="en-US" dirty="0"/>
            </a:br>
            <a:r>
              <a:rPr lang="en-US" dirty="0"/>
              <a:t>Custom Pro (Dev) Components are consumed as </a:t>
            </a:r>
            <a:r>
              <a:rPr lang="en-US" sz="2000" b="1" dirty="0">
                <a:solidFill>
                  <a:schemeClr val="accent1"/>
                </a:solidFill>
                <a:cs typeface="Segoe UI Light" panose="020B0502040204020203" pitchFamily="34" charset="0"/>
              </a:rPr>
              <a:t>black box components </a:t>
            </a:r>
            <a:r>
              <a:rPr lang="en-US" dirty="0"/>
              <a:t>to Makers, and can’t be </a:t>
            </a:r>
            <a:r>
              <a:rPr lang="en-US" sz="2000" b="1" dirty="0">
                <a:solidFill>
                  <a:schemeClr val="accent1"/>
                </a:solidFill>
                <a:cs typeface="Segoe UI Light" panose="020B0502040204020203" pitchFamily="34" charset="0"/>
              </a:rPr>
              <a:t>customized through maker experiences</a:t>
            </a:r>
            <a:r>
              <a:rPr lang="en-US" dirty="0"/>
              <a:t>, except for developer designated properties.</a:t>
            </a:r>
          </a:p>
        </p:txBody>
      </p:sp>
      <p:sp>
        <p:nvSpPr>
          <p:cNvPr id="6" name="Text Placeholder 7">
            <a:extLst>
              <a:ext uri="{FF2B5EF4-FFF2-40B4-BE49-F238E27FC236}">
                <a16:creationId xmlns:a16="http://schemas.microsoft.com/office/drawing/2014/main" id="{C4E4F079-2721-4A70-8934-66945BED5A21}"/>
              </a:ext>
            </a:extLst>
          </p:cNvPr>
          <p:cNvSpPr txBox="1">
            <a:spLocks/>
          </p:cNvSpPr>
          <p:nvPr/>
        </p:nvSpPr>
        <p:spPr>
          <a:xfrm>
            <a:off x="5826289" y="5065665"/>
            <a:ext cx="5525923" cy="55743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Font typeface="Arial"/>
              <a:buNone/>
              <a:defRPr sz="1600" b="0" i="0" kern="1200">
                <a:solidFill>
                  <a:schemeClr val="bg2">
                    <a:lumMod val="25000"/>
                  </a:schemeClr>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457200" indent="0" algn="l" defTabSz="914400" rtl="0" eaLnBrk="1" latinLnBrk="0" hangingPunct="1">
              <a:lnSpc>
                <a:spcPct val="90000"/>
              </a:lnSpc>
              <a:spcBef>
                <a:spcPts val="500"/>
              </a:spcBef>
              <a:buFont typeface="Arial"/>
              <a:buNone/>
              <a:defRPr sz="18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914400" indent="0" algn="l" defTabSz="914400" rtl="0" eaLnBrk="1" latinLnBrk="0" hangingPunct="1">
              <a:lnSpc>
                <a:spcPct val="90000"/>
              </a:lnSpc>
              <a:spcBef>
                <a:spcPts val="500"/>
              </a:spcBef>
              <a:buFont typeface="Arial"/>
              <a:buNone/>
              <a:defRPr sz="16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371600" indent="0" algn="l" defTabSz="914400" rtl="0" eaLnBrk="1" latinLnBrk="0" hangingPunct="1">
              <a:lnSpc>
                <a:spcPct val="90000"/>
              </a:lnSpc>
              <a:spcBef>
                <a:spcPts val="500"/>
              </a:spcBef>
              <a:buFont typeface="Arial"/>
              <a:buNone/>
              <a:defRPr sz="14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828800" indent="0" algn="l" defTabSz="914400" rtl="0" eaLnBrk="1" latinLnBrk="0" hangingPunct="1">
              <a:lnSpc>
                <a:spcPct val="90000"/>
              </a:lnSpc>
              <a:spcBef>
                <a:spcPts val="500"/>
              </a:spcBef>
              <a:buFont typeface="Arial"/>
              <a:buNone/>
              <a:defRPr sz="1400" b="0" i="0" kern="1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i="1" dirty="0"/>
              <a:t>Business App Summit 2019: Microsoft PowerApps: Building and Extending Applications</a:t>
            </a:r>
            <a:endParaRPr lang="fr-FR" i="1" dirty="0"/>
          </a:p>
          <a:p>
            <a:endParaRPr lang="fr-FR" dirty="0"/>
          </a:p>
          <a:p>
            <a:endParaRPr lang="en-US" dirty="0"/>
          </a:p>
        </p:txBody>
      </p:sp>
      <p:pic>
        <p:nvPicPr>
          <p:cNvPr id="7" name="Picture 6">
            <a:extLst>
              <a:ext uri="{FF2B5EF4-FFF2-40B4-BE49-F238E27FC236}">
                <a16:creationId xmlns:a16="http://schemas.microsoft.com/office/drawing/2014/main" id="{F2BF1111-786A-4657-BF30-D135911FA36E}"/>
              </a:ext>
            </a:extLst>
          </p:cNvPr>
          <p:cNvPicPr>
            <a:picLocks noChangeAspect="1"/>
          </p:cNvPicPr>
          <p:nvPr/>
        </p:nvPicPr>
        <p:blipFill>
          <a:blip r:embed="rId2"/>
          <a:stretch>
            <a:fillRect/>
          </a:stretch>
        </p:blipFill>
        <p:spPr>
          <a:xfrm>
            <a:off x="6032810" y="751185"/>
            <a:ext cx="5112879" cy="39440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206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6C744-0505-4780-814D-40D6A6560E4C}"/>
              </a:ext>
            </a:extLst>
          </p:cNvPr>
          <p:cNvSpPr>
            <a:spLocks noGrp="1"/>
          </p:cNvSpPr>
          <p:nvPr>
            <p:ph type="title"/>
          </p:nvPr>
        </p:nvSpPr>
        <p:spPr/>
        <p:txBody>
          <a:bodyPr/>
          <a:lstStyle/>
          <a:p>
            <a:r>
              <a:rPr lang="fr-FR" dirty="0" err="1"/>
              <a:t>Resume</a:t>
            </a:r>
            <a:endParaRPr lang="fr-FR" dirty="0"/>
          </a:p>
        </p:txBody>
      </p:sp>
      <p:sp>
        <p:nvSpPr>
          <p:cNvPr id="3" name="Content Placeholder 2">
            <a:extLst>
              <a:ext uri="{FF2B5EF4-FFF2-40B4-BE49-F238E27FC236}">
                <a16:creationId xmlns:a16="http://schemas.microsoft.com/office/drawing/2014/main" id="{10BC93F4-A6FD-4D41-9EC7-BD59AD4FBE4B}"/>
              </a:ext>
            </a:extLst>
          </p:cNvPr>
          <p:cNvSpPr>
            <a:spLocks noGrp="1"/>
          </p:cNvSpPr>
          <p:nvPr>
            <p:ph idx="1"/>
          </p:nvPr>
        </p:nvSpPr>
        <p:spPr>
          <a:xfrm>
            <a:off x="838200" y="1460500"/>
            <a:ext cx="10515600" cy="846931"/>
          </a:xfrm>
        </p:spPr>
        <p:txBody>
          <a:bodyPr>
            <a:normAutofit/>
          </a:bodyPr>
          <a:lstStyle/>
          <a:p>
            <a:pPr marL="0" indent="0" algn="ctr">
              <a:buNone/>
            </a:pPr>
            <a:r>
              <a:rPr lang="en-US" sz="2400" dirty="0"/>
              <a:t>An </a:t>
            </a:r>
            <a:r>
              <a:rPr lang="en-US" sz="2400" b="1" dirty="0">
                <a:solidFill>
                  <a:schemeClr val="accent1"/>
                </a:solidFill>
                <a:cs typeface="Segoe UI Light" panose="020B0502040204020203" pitchFamily="34" charset="0"/>
              </a:rPr>
              <a:t>extensibility</a:t>
            </a:r>
            <a:r>
              <a:rPr lang="en-US" sz="2400" dirty="0"/>
              <a:t> Framework for </a:t>
            </a:r>
            <a:r>
              <a:rPr lang="en-US" sz="2400" b="1" dirty="0">
                <a:solidFill>
                  <a:schemeClr val="accent1"/>
                </a:solidFill>
                <a:cs typeface="Segoe UI Light" panose="020B0502040204020203" pitchFamily="34" charset="0"/>
              </a:rPr>
              <a:t>professional</a:t>
            </a:r>
            <a:r>
              <a:rPr lang="en-US" sz="2000" b="1" dirty="0">
                <a:solidFill>
                  <a:schemeClr val="accent1"/>
                </a:solidFill>
                <a:cs typeface="Segoe UI Light" panose="020B0502040204020203" pitchFamily="34" charset="0"/>
              </a:rPr>
              <a:t> </a:t>
            </a:r>
            <a:r>
              <a:rPr lang="en-US" sz="2400" b="1" dirty="0">
                <a:solidFill>
                  <a:schemeClr val="accent1"/>
                </a:solidFill>
                <a:cs typeface="Segoe UI Light" panose="020B0502040204020203" pitchFamily="34" charset="0"/>
              </a:rPr>
              <a:t>developer</a:t>
            </a:r>
            <a:r>
              <a:rPr lang="en-US" sz="2000" b="1" dirty="0">
                <a:solidFill>
                  <a:schemeClr val="accent1"/>
                </a:solidFill>
                <a:cs typeface="Segoe UI Light" panose="020B0502040204020203" pitchFamily="34" charset="0"/>
              </a:rPr>
              <a:t> </a:t>
            </a:r>
            <a:r>
              <a:rPr lang="en-US" sz="2400" dirty="0"/>
              <a:t>to create custom component and </a:t>
            </a:r>
            <a:r>
              <a:rPr lang="en-US" sz="2400" b="1" dirty="0">
                <a:solidFill>
                  <a:schemeClr val="accent1"/>
                </a:solidFill>
                <a:cs typeface="Segoe UI Light" panose="020B0502040204020203" pitchFamily="34" charset="0"/>
              </a:rPr>
              <a:t>user</a:t>
            </a:r>
            <a:r>
              <a:rPr lang="en-US" sz="2000" b="1" dirty="0">
                <a:solidFill>
                  <a:schemeClr val="accent1"/>
                </a:solidFill>
                <a:cs typeface="Segoe UI Light" panose="020B0502040204020203" pitchFamily="34" charset="0"/>
              </a:rPr>
              <a:t> </a:t>
            </a:r>
            <a:r>
              <a:rPr lang="en-US" sz="2400" b="1" dirty="0">
                <a:solidFill>
                  <a:schemeClr val="accent1"/>
                </a:solidFill>
                <a:cs typeface="Segoe UI Light" panose="020B0502040204020203" pitchFamily="34" charset="0"/>
              </a:rPr>
              <a:t>experiences</a:t>
            </a:r>
            <a:r>
              <a:rPr lang="en-US" sz="2400" dirty="0"/>
              <a:t> to be </a:t>
            </a:r>
            <a:r>
              <a:rPr lang="en-US" sz="2400" b="1" dirty="0">
                <a:solidFill>
                  <a:schemeClr val="accent1"/>
                </a:solidFill>
                <a:cs typeface="Segoe UI Light" panose="020B0502040204020203" pitchFamily="34" charset="0"/>
              </a:rPr>
              <a:t>leveraged by citizen developers</a:t>
            </a:r>
            <a:r>
              <a:rPr lang="en-US" sz="2400" dirty="0"/>
              <a:t>:</a:t>
            </a:r>
          </a:p>
        </p:txBody>
      </p:sp>
      <p:sp>
        <p:nvSpPr>
          <p:cNvPr id="4" name="TextBox 3">
            <a:extLst>
              <a:ext uri="{FF2B5EF4-FFF2-40B4-BE49-F238E27FC236}">
                <a16:creationId xmlns:a16="http://schemas.microsoft.com/office/drawing/2014/main" id="{88025833-5342-490C-B055-DFD297F2EEF7}"/>
              </a:ext>
            </a:extLst>
          </p:cNvPr>
          <p:cNvSpPr txBox="1"/>
          <p:nvPr/>
        </p:nvSpPr>
        <p:spPr>
          <a:xfrm>
            <a:off x="696000" y="3883721"/>
            <a:ext cx="1951807" cy="260985"/>
          </a:xfrm>
          <a:prstGeom prst="rect">
            <a:avLst/>
          </a:prstGeom>
          <a:noFill/>
        </p:spPr>
        <p:txBody>
          <a:bodyPr wrap="square" lIns="117208" tIns="58604" rIns="117208" bIns="58604"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33333"/>
                </a:solidFill>
                <a:effectLst/>
                <a:uLnTx/>
                <a:uFillTx/>
                <a:latin typeface="Segoe UI Semibold" panose="020B0702040204020203" pitchFamily="34" charset="0"/>
                <a:ea typeface="+mn-ea"/>
                <a:cs typeface="Segoe UI Semibold" panose="020B0702040204020203" pitchFamily="34" charset="0"/>
              </a:rPr>
              <a:t>Conception</a:t>
            </a:r>
          </a:p>
        </p:txBody>
      </p:sp>
      <p:sp>
        <p:nvSpPr>
          <p:cNvPr id="5" name="TextBox 4">
            <a:extLst>
              <a:ext uri="{FF2B5EF4-FFF2-40B4-BE49-F238E27FC236}">
                <a16:creationId xmlns:a16="http://schemas.microsoft.com/office/drawing/2014/main" id="{B0EB88FF-7C76-4FFC-99DB-C3C88834982F}"/>
              </a:ext>
            </a:extLst>
          </p:cNvPr>
          <p:cNvSpPr txBox="1"/>
          <p:nvPr/>
        </p:nvSpPr>
        <p:spPr>
          <a:xfrm>
            <a:off x="2908048" y="3883721"/>
            <a:ext cx="1951807" cy="260985"/>
          </a:xfrm>
          <a:prstGeom prst="rect">
            <a:avLst/>
          </a:prstGeom>
          <a:noFill/>
        </p:spPr>
        <p:txBody>
          <a:bodyPr wrap="square" lIns="117208" tIns="58604" rIns="117208" bIns="58604"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33333"/>
                </a:solidFill>
                <a:effectLst/>
                <a:uLnTx/>
                <a:uFillTx/>
                <a:latin typeface="Segoe UI Semibold" panose="020B0702040204020203" pitchFamily="34" charset="0"/>
                <a:ea typeface="+mn-ea"/>
                <a:cs typeface="Segoe UI Semibold" panose="020B0702040204020203" pitchFamily="34" charset="0"/>
              </a:rPr>
              <a:t>Packaging</a:t>
            </a:r>
          </a:p>
        </p:txBody>
      </p:sp>
      <p:sp>
        <p:nvSpPr>
          <p:cNvPr id="6" name="TextBox 5">
            <a:extLst>
              <a:ext uri="{FF2B5EF4-FFF2-40B4-BE49-F238E27FC236}">
                <a16:creationId xmlns:a16="http://schemas.microsoft.com/office/drawing/2014/main" id="{84653A3F-100F-4AFA-A97E-BA67DA32725D}"/>
              </a:ext>
            </a:extLst>
          </p:cNvPr>
          <p:cNvSpPr txBox="1"/>
          <p:nvPr/>
        </p:nvSpPr>
        <p:spPr>
          <a:xfrm>
            <a:off x="5120096" y="3883721"/>
            <a:ext cx="1951807" cy="260985"/>
          </a:xfrm>
          <a:prstGeom prst="rect">
            <a:avLst/>
          </a:prstGeom>
          <a:noFill/>
        </p:spPr>
        <p:txBody>
          <a:bodyPr wrap="square" lIns="117208" tIns="58604" rIns="117208" bIns="58604"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33333"/>
                </a:solidFill>
                <a:effectLst/>
                <a:uLnTx/>
                <a:uFillTx/>
                <a:latin typeface="Segoe UI Semibold" panose="020B0702040204020203" pitchFamily="34" charset="0"/>
                <a:ea typeface="+mn-ea"/>
                <a:cs typeface="Segoe UI Semibold" panose="020B0702040204020203" pitchFamily="34" charset="0"/>
              </a:rPr>
              <a:t>Installation</a:t>
            </a:r>
          </a:p>
        </p:txBody>
      </p:sp>
      <p:sp>
        <p:nvSpPr>
          <p:cNvPr id="7" name="TextBox 6">
            <a:extLst>
              <a:ext uri="{FF2B5EF4-FFF2-40B4-BE49-F238E27FC236}">
                <a16:creationId xmlns:a16="http://schemas.microsoft.com/office/drawing/2014/main" id="{3A913560-04D2-4CD1-A0BC-D047A9719AC6}"/>
              </a:ext>
            </a:extLst>
          </p:cNvPr>
          <p:cNvSpPr txBox="1"/>
          <p:nvPr/>
        </p:nvSpPr>
        <p:spPr>
          <a:xfrm>
            <a:off x="7332145" y="3883721"/>
            <a:ext cx="1951807" cy="260985"/>
          </a:xfrm>
          <a:prstGeom prst="rect">
            <a:avLst/>
          </a:prstGeom>
          <a:noFill/>
        </p:spPr>
        <p:txBody>
          <a:bodyPr wrap="square" lIns="117208" tIns="58604" rIns="117208" bIns="58604"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33333"/>
                </a:solidFill>
                <a:effectLst/>
                <a:uLnTx/>
                <a:uFillTx/>
                <a:latin typeface="Segoe UI Semibold" panose="020B0702040204020203" pitchFamily="34" charset="0"/>
                <a:ea typeface="+mn-ea"/>
                <a:cs typeface="Segoe UI Semibold" panose="020B0702040204020203" pitchFamily="34" charset="0"/>
              </a:rPr>
              <a:t>Configuration</a:t>
            </a:r>
          </a:p>
        </p:txBody>
      </p:sp>
      <p:sp>
        <p:nvSpPr>
          <p:cNvPr id="8" name="TextBox 7">
            <a:extLst>
              <a:ext uri="{FF2B5EF4-FFF2-40B4-BE49-F238E27FC236}">
                <a16:creationId xmlns:a16="http://schemas.microsoft.com/office/drawing/2014/main" id="{2DCFFBFB-CF34-44EF-ACC7-B3D6835C87E9}"/>
              </a:ext>
            </a:extLst>
          </p:cNvPr>
          <p:cNvSpPr txBox="1"/>
          <p:nvPr/>
        </p:nvSpPr>
        <p:spPr>
          <a:xfrm>
            <a:off x="9544193" y="3883721"/>
            <a:ext cx="1951807" cy="260985"/>
          </a:xfrm>
          <a:prstGeom prst="rect">
            <a:avLst/>
          </a:prstGeom>
          <a:noFill/>
        </p:spPr>
        <p:txBody>
          <a:bodyPr wrap="square" lIns="117208" tIns="58604" rIns="117208" bIns="58604"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33333"/>
                </a:solidFill>
                <a:effectLst/>
                <a:uLnTx/>
                <a:uFillTx/>
                <a:latin typeface="Segoe UI Semibold" panose="020B0702040204020203" pitchFamily="34" charset="0"/>
                <a:ea typeface="+mn-ea"/>
                <a:cs typeface="Segoe UI Semibold" panose="020B0702040204020203" pitchFamily="34" charset="0"/>
              </a:rPr>
              <a:t>Client Rendering</a:t>
            </a:r>
          </a:p>
        </p:txBody>
      </p:sp>
      <p:sp>
        <p:nvSpPr>
          <p:cNvPr id="9" name="TextBox 8">
            <a:extLst>
              <a:ext uri="{FF2B5EF4-FFF2-40B4-BE49-F238E27FC236}">
                <a16:creationId xmlns:a16="http://schemas.microsoft.com/office/drawing/2014/main" id="{387BE98B-C37C-4B1C-941F-72C6A9884F2C}"/>
              </a:ext>
            </a:extLst>
          </p:cNvPr>
          <p:cNvSpPr txBox="1"/>
          <p:nvPr/>
        </p:nvSpPr>
        <p:spPr>
          <a:xfrm>
            <a:off x="696000" y="4258822"/>
            <a:ext cx="1951807" cy="1335622"/>
          </a:xfrm>
          <a:prstGeom prst="rect">
            <a:avLst/>
          </a:prstGeom>
          <a:noFill/>
          <a:ln w="19050" algn="ctr">
            <a:noFill/>
            <a:miter lim="800000"/>
            <a:headEnd/>
            <a:tailEnd/>
          </a:ln>
          <a:effectLst>
            <a:prstShdw prst="shdw17" dist="17961" dir="2700000">
              <a:srgbClr val="005C7A"/>
            </a:prstShdw>
          </a:effectLst>
        </p:spPr>
        <p:txBody>
          <a:bodyPr wrap="square" lIns="91440" tIns="45720" rIns="91440" bIns="45720">
            <a:spAutoFit/>
          </a:bodyPr>
          <a:lstStyle>
            <a:defPPr>
              <a:defRPr lang="en-US"/>
            </a:defPPr>
            <a:lvl1pPr marL="146300" lvl="0" indent="-146300">
              <a:lnSpc>
                <a:spcPct val="110000"/>
              </a:lnSpc>
              <a:spcAft>
                <a:spcPts val="600"/>
              </a:spcAft>
              <a:buFont typeface="Arial" panose="020B0604020202020204" pitchFamily="34" charset="0"/>
              <a:buChar char="•"/>
              <a:defRPr sz="1200" kern="0">
                <a:latin typeface="Segoe UI Light" panose="020B0502040204020203" pitchFamily="34" charset="0"/>
                <a:cs typeface="Segoe UI Light" panose="020B0502040204020203" pitchFamily="34" charset="0"/>
              </a:defRPr>
            </a:lvl1pPr>
          </a:lstStyle>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33333"/>
                </a:solidFill>
                <a:effectLst/>
                <a:uLnTx/>
                <a:uFillTx/>
                <a:latin typeface="Segoe UI Light" panose="020B0502040204020203" pitchFamily="34" charset="0"/>
                <a:ea typeface="+mn-ea"/>
                <a:cs typeface="Segoe UI Light" panose="020B0502040204020203" pitchFamily="34" charset="0"/>
              </a:rPr>
              <a:t>Using full HTML, JavaScript, React.. to create custom UI.</a:t>
            </a:r>
          </a:p>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33333"/>
                </a:solidFill>
                <a:effectLst/>
                <a:uLnTx/>
                <a:uFillTx/>
                <a:latin typeface="Segoe UI Light" panose="020B0502040204020203" pitchFamily="34" charset="0"/>
                <a:ea typeface="+mn-ea"/>
                <a:cs typeface="Segoe UI Light" panose="020B0502040204020203" pitchFamily="34" charset="0"/>
              </a:rPr>
              <a:t>Access to an extensive API Surface.</a:t>
            </a:r>
          </a:p>
        </p:txBody>
      </p:sp>
      <p:sp>
        <p:nvSpPr>
          <p:cNvPr id="10" name="TextBox 9">
            <a:extLst>
              <a:ext uri="{FF2B5EF4-FFF2-40B4-BE49-F238E27FC236}">
                <a16:creationId xmlns:a16="http://schemas.microsoft.com/office/drawing/2014/main" id="{2763CB7B-4DEB-4ABD-99B1-A50BC7621A44}"/>
              </a:ext>
            </a:extLst>
          </p:cNvPr>
          <p:cNvSpPr txBox="1"/>
          <p:nvPr/>
        </p:nvSpPr>
        <p:spPr>
          <a:xfrm>
            <a:off x="2908047" y="4258822"/>
            <a:ext cx="2294573" cy="547714"/>
          </a:xfrm>
          <a:prstGeom prst="rect">
            <a:avLst/>
          </a:prstGeom>
          <a:noFill/>
          <a:ln w="19050" algn="ctr">
            <a:noFill/>
            <a:miter lim="800000"/>
            <a:headEnd/>
            <a:tailEnd/>
          </a:ln>
          <a:effectLst>
            <a:prstShdw prst="shdw17" dist="17961" dir="2700000">
              <a:srgbClr val="005C7A"/>
            </a:prstShdw>
          </a:effectLst>
        </p:spPr>
        <p:txBody>
          <a:bodyPr wrap="square" lIns="91440" tIns="45720" rIns="91440" bIns="45720">
            <a:spAutoFit/>
          </a:bodyPr>
          <a:lstStyle>
            <a:defPPr>
              <a:defRPr lang="en-US"/>
            </a:defPPr>
            <a:lvl1pPr marL="146300" lvl="0" indent="-146300">
              <a:lnSpc>
                <a:spcPct val="110000"/>
              </a:lnSpc>
              <a:spcAft>
                <a:spcPts val="600"/>
              </a:spcAft>
              <a:buFont typeface="Arial" panose="020B0604020202020204" pitchFamily="34" charset="0"/>
              <a:buChar char="•"/>
              <a:defRPr sz="1200" kern="0">
                <a:latin typeface="Segoe UI Light" panose="020B0502040204020203" pitchFamily="34" charset="0"/>
                <a:cs typeface="Segoe UI Light" panose="020B0502040204020203" pitchFamily="34" charset="0"/>
              </a:defRPr>
            </a:lvl1pPr>
          </a:lstStyle>
          <a:p>
            <a:pPr marL="146300" marR="0" lvl="0" indent="-146300"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33333"/>
                </a:solidFill>
                <a:effectLst/>
                <a:uLnTx/>
                <a:uFillTx/>
                <a:latin typeface="Segoe UI Light" panose="020B0502040204020203" pitchFamily="34" charset="0"/>
                <a:ea typeface="+mn-ea"/>
                <a:cs typeface="Segoe UI Light" panose="020B0502040204020203" pitchFamily="34" charset="0"/>
              </a:rPr>
              <a:t>PowerApps CLI (Managed &amp; </a:t>
            </a:r>
            <a:r>
              <a:rPr kumimoji="0" lang="en-US" sz="1400" b="0" i="0" u="none" strike="noStrike" kern="0" cap="none" spc="0" normalizeH="0" baseline="0" noProof="0" dirty="0" err="1">
                <a:ln>
                  <a:noFill/>
                </a:ln>
                <a:solidFill>
                  <a:srgbClr val="333333"/>
                </a:solidFill>
                <a:effectLst/>
                <a:uLnTx/>
                <a:uFillTx/>
                <a:latin typeface="Segoe UI Light" panose="020B0502040204020203" pitchFamily="34" charset="0"/>
                <a:ea typeface="+mn-ea"/>
                <a:cs typeface="Segoe UI Light" panose="020B0502040204020203" pitchFamily="34" charset="0"/>
              </a:rPr>
              <a:t>UnManaged</a:t>
            </a:r>
            <a:r>
              <a:rPr kumimoji="0" lang="en-US" sz="1400" b="0" i="0" u="none" strike="noStrike" kern="0" cap="none" spc="0" normalizeH="0" baseline="0" noProof="0" dirty="0">
                <a:ln>
                  <a:noFill/>
                </a:ln>
                <a:solidFill>
                  <a:srgbClr val="333333"/>
                </a:solidFill>
                <a:effectLst/>
                <a:uLnTx/>
                <a:uFillTx/>
                <a:latin typeface="Segoe UI Light" panose="020B0502040204020203" pitchFamily="34" charset="0"/>
                <a:ea typeface="+mn-ea"/>
                <a:cs typeface="Segoe UI Light" panose="020B0502040204020203" pitchFamily="34" charset="0"/>
              </a:rPr>
              <a:t>).</a:t>
            </a:r>
          </a:p>
        </p:txBody>
      </p:sp>
      <p:sp>
        <p:nvSpPr>
          <p:cNvPr id="11" name="TextBox 10">
            <a:extLst>
              <a:ext uri="{FF2B5EF4-FFF2-40B4-BE49-F238E27FC236}">
                <a16:creationId xmlns:a16="http://schemas.microsoft.com/office/drawing/2014/main" id="{4F8F4A7D-837D-4C98-B2E0-381ACE959B61}"/>
              </a:ext>
            </a:extLst>
          </p:cNvPr>
          <p:cNvSpPr txBox="1"/>
          <p:nvPr/>
        </p:nvSpPr>
        <p:spPr>
          <a:xfrm>
            <a:off x="5120096" y="4258822"/>
            <a:ext cx="1951807" cy="1572610"/>
          </a:xfrm>
          <a:prstGeom prst="rect">
            <a:avLst/>
          </a:prstGeom>
          <a:noFill/>
          <a:ln w="19050" algn="ctr">
            <a:noFill/>
            <a:miter lim="800000"/>
            <a:headEnd/>
            <a:tailEnd/>
          </a:ln>
          <a:effectLst>
            <a:prstShdw prst="shdw17" dist="17961" dir="2700000">
              <a:srgbClr val="005C7A"/>
            </a:prstShdw>
          </a:effectLst>
        </p:spPr>
        <p:txBody>
          <a:bodyPr wrap="square" lIns="91440" tIns="45720" rIns="91440" bIns="45720">
            <a:spAutoFit/>
          </a:bodyPr>
          <a:lstStyle>
            <a:defPPr>
              <a:defRPr lang="en-US"/>
            </a:defPPr>
            <a:lvl1pPr marL="146300" lvl="0" indent="-146300">
              <a:lnSpc>
                <a:spcPct val="110000"/>
              </a:lnSpc>
              <a:spcAft>
                <a:spcPts val="600"/>
              </a:spcAft>
              <a:buFont typeface="Arial" panose="020B0604020202020204" pitchFamily="34" charset="0"/>
              <a:buChar char="•"/>
              <a:defRPr sz="1200" kern="0">
                <a:latin typeface="Segoe UI Light" panose="020B0502040204020203" pitchFamily="34" charset="0"/>
                <a:cs typeface="Segoe UI Light" panose="020B0502040204020203" pitchFamily="34" charset="0"/>
              </a:defRPr>
            </a:lvl1pPr>
          </a:lstStyle>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33333"/>
                </a:solidFill>
                <a:effectLst/>
                <a:uLnTx/>
                <a:uFillTx/>
                <a:latin typeface="Segoe UI Light" panose="020B0502040204020203" pitchFamily="34" charset="0"/>
                <a:ea typeface="+mn-ea"/>
                <a:cs typeface="Segoe UI Light" panose="020B0502040204020203" pitchFamily="34" charset="0"/>
              </a:rPr>
              <a:t>Rich ecosystem of re-usable, accessible, and performant UI component.</a:t>
            </a:r>
          </a:p>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33333"/>
                </a:solidFill>
                <a:effectLst/>
                <a:uLnTx/>
                <a:uFillTx/>
                <a:latin typeface="Segoe UI Light" panose="020B0502040204020203" pitchFamily="34" charset="0"/>
                <a:ea typeface="+mn-ea"/>
                <a:cs typeface="Segoe UI Light" panose="020B0502040204020203" pitchFamily="34" charset="0"/>
              </a:rPr>
              <a:t>Import into </a:t>
            </a:r>
            <a:r>
              <a:rPr lang="en-US" sz="1400" dirty="0" err="1">
                <a:solidFill>
                  <a:srgbClr val="333333"/>
                </a:solidFill>
              </a:rPr>
              <a:t>Dataverse</a:t>
            </a:r>
            <a:r>
              <a:rPr kumimoji="0" lang="en-US" sz="1400" b="0" i="0" u="none" strike="noStrike" kern="0" cap="none" spc="0" normalizeH="0" baseline="0" noProof="0" dirty="0">
                <a:ln>
                  <a:noFill/>
                </a:ln>
                <a:solidFill>
                  <a:srgbClr val="333333"/>
                </a:solidFill>
                <a:effectLst/>
                <a:uLnTx/>
                <a:uFillTx/>
                <a:latin typeface="Segoe UI Light" panose="020B0502040204020203" pitchFamily="34" charset="0"/>
                <a:ea typeface="+mn-ea"/>
                <a:cs typeface="Segoe UI Light" panose="020B0502040204020203" pitchFamily="34" charset="0"/>
              </a:rPr>
              <a:t> Environment</a:t>
            </a:r>
          </a:p>
        </p:txBody>
      </p:sp>
      <p:sp>
        <p:nvSpPr>
          <p:cNvPr id="12" name="TextBox 11">
            <a:extLst>
              <a:ext uri="{FF2B5EF4-FFF2-40B4-BE49-F238E27FC236}">
                <a16:creationId xmlns:a16="http://schemas.microsoft.com/office/drawing/2014/main" id="{77C5766B-B7F7-40A4-BE38-A8A4CD96C3F8}"/>
              </a:ext>
            </a:extLst>
          </p:cNvPr>
          <p:cNvSpPr txBox="1"/>
          <p:nvPr/>
        </p:nvSpPr>
        <p:spPr>
          <a:xfrm>
            <a:off x="7332145" y="4258822"/>
            <a:ext cx="1951807" cy="547714"/>
          </a:xfrm>
          <a:prstGeom prst="rect">
            <a:avLst/>
          </a:prstGeom>
          <a:noFill/>
          <a:ln w="19050" algn="ctr">
            <a:noFill/>
            <a:miter lim="800000"/>
            <a:headEnd/>
            <a:tailEnd/>
          </a:ln>
          <a:effectLst>
            <a:prstShdw prst="shdw17" dist="17961" dir="2700000">
              <a:srgbClr val="005C7A"/>
            </a:prstShdw>
          </a:effectLst>
        </p:spPr>
        <p:txBody>
          <a:bodyPr wrap="square" lIns="91440" tIns="45720" rIns="91440" bIns="45720">
            <a:spAutoFit/>
          </a:bodyPr>
          <a:lstStyle>
            <a:defPPr>
              <a:defRPr lang="en-US"/>
            </a:defPPr>
            <a:lvl1pPr marL="146300" lvl="0" indent="-146300">
              <a:lnSpc>
                <a:spcPct val="110000"/>
              </a:lnSpc>
              <a:spcAft>
                <a:spcPts val="600"/>
              </a:spcAft>
              <a:buFont typeface="Arial" panose="020B0604020202020204" pitchFamily="34" charset="0"/>
              <a:buChar char="•"/>
              <a:defRPr sz="1200" kern="0">
                <a:latin typeface="Segoe UI Light" panose="020B0502040204020203" pitchFamily="34" charset="0"/>
                <a:cs typeface="Segoe UI Light" panose="020B0502040204020203" pitchFamily="34" charset="0"/>
              </a:defRPr>
            </a:lvl1pPr>
          </a:lstStyle>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33333"/>
                </a:solidFill>
                <a:effectLst/>
                <a:uLnTx/>
                <a:uFillTx/>
                <a:latin typeface="Segoe UI Light" panose="020B0502040204020203" pitchFamily="34" charset="0"/>
                <a:ea typeface="+mn-ea"/>
                <a:cs typeface="Segoe UI Light" panose="020B0502040204020203" pitchFamily="34" charset="0"/>
              </a:rPr>
              <a:t>Configurable by Makers</a:t>
            </a:r>
          </a:p>
        </p:txBody>
      </p:sp>
      <p:sp>
        <p:nvSpPr>
          <p:cNvPr id="13" name="TextBox 12">
            <a:extLst>
              <a:ext uri="{FF2B5EF4-FFF2-40B4-BE49-F238E27FC236}">
                <a16:creationId xmlns:a16="http://schemas.microsoft.com/office/drawing/2014/main" id="{E1CE0DDA-5594-4F76-BBA1-83F17C45E289}"/>
              </a:ext>
            </a:extLst>
          </p:cNvPr>
          <p:cNvSpPr txBox="1"/>
          <p:nvPr/>
        </p:nvSpPr>
        <p:spPr>
          <a:xfrm>
            <a:off x="9544193" y="4258822"/>
            <a:ext cx="1951807" cy="1412566"/>
          </a:xfrm>
          <a:prstGeom prst="rect">
            <a:avLst/>
          </a:prstGeom>
          <a:noFill/>
          <a:ln w="19050" algn="ctr">
            <a:noFill/>
            <a:miter lim="800000"/>
            <a:headEnd/>
            <a:tailEnd/>
          </a:ln>
          <a:effectLst>
            <a:prstShdw prst="shdw17" dist="17961" dir="2700000">
              <a:srgbClr val="005C7A"/>
            </a:prstShdw>
          </a:effectLst>
        </p:spPr>
        <p:txBody>
          <a:bodyPr wrap="square" lIns="91440" tIns="45720" rIns="91440" bIns="45720">
            <a:spAutoFit/>
          </a:bodyPr>
          <a:lstStyle>
            <a:defPPr>
              <a:defRPr lang="en-US"/>
            </a:defPPr>
            <a:lvl1pPr marL="146300" lvl="0" indent="-146300">
              <a:lnSpc>
                <a:spcPct val="110000"/>
              </a:lnSpc>
              <a:spcAft>
                <a:spcPts val="600"/>
              </a:spcAft>
              <a:buFont typeface="Arial" panose="020B0604020202020204" pitchFamily="34" charset="0"/>
              <a:buChar char="•"/>
              <a:defRPr sz="1200" kern="0">
                <a:latin typeface="Segoe UI Light" panose="020B0502040204020203" pitchFamily="34" charset="0"/>
                <a:cs typeface="Segoe UI Light" panose="020B0502040204020203" pitchFamily="34" charset="0"/>
              </a:defRPr>
            </a:lvl1pPr>
          </a:lstStyle>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33333"/>
                </a:solidFill>
                <a:effectLst/>
                <a:uLnTx/>
                <a:uFillTx/>
                <a:latin typeface="Segoe UI Light" panose="020B0502040204020203" pitchFamily="34" charset="0"/>
                <a:ea typeface="+mn-ea"/>
                <a:cs typeface="Segoe UI Light" panose="020B0502040204020203" pitchFamily="34" charset="0"/>
              </a:rPr>
              <a:t>Both App + Portal</a:t>
            </a:r>
          </a:p>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33333"/>
                </a:solidFill>
                <a:effectLst/>
                <a:uLnTx/>
                <a:uFillTx/>
                <a:latin typeface="Segoe UI Light" panose="020B0502040204020203" pitchFamily="34" charset="0"/>
                <a:ea typeface="+mn-ea"/>
                <a:cs typeface="Segoe UI Light" panose="020B0502040204020203" pitchFamily="34" charset="0"/>
              </a:rPr>
              <a:t>Adapts according to the configuration</a:t>
            </a:r>
          </a:p>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333333"/>
                </a:solidFill>
                <a:effectLst/>
                <a:uLnTx/>
                <a:uFillTx/>
                <a:latin typeface="Segoe UI Light" panose="020B0502040204020203" pitchFamily="34" charset="0"/>
                <a:ea typeface="+mn-ea"/>
                <a:cs typeface="Segoe UI Light" panose="020B0502040204020203" pitchFamily="34" charset="0"/>
              </a:rPr>
              <a:t>Improves performance</a:t>
            </a:r>
          </a:p>
        </p:txBody>
      </p:sp>
      <p:pic>
        <p:nvPicPr>
          <p:cNvPr id="14" name="Picture 13">
            <a:extLst>
              <a:ext uri="{FF2B5EF4-FFF2-40B4-BE49-F238E27FC236}">
                <a16:creationId xmlns:a16="http://schemas.microsoft.com/office/drawing/2014/main" id="{B96B87F4-A60B-44D5-948F-DDA7251D89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4014" y="2382969"/>
            <a:ext cx="1219334" cy="121933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E1A4FA2E-0838-4196-803B-B27CBBF548E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81561" y="2382969"/>
            <a:ext cx="1219334" cy="1219334"/>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EF8F8D08-69F0-4A6B-82C7-F7259A12B19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4124" y="2420065"/>
            <a:ext cx="1219263" cy="1219263"/>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B36EBAA9-AB80-43CC-8BC9-A0BB48FDFBC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96506" y="2372763"/>
            <a:ext cx="1219334" cy="1219334"/>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A9DCB41-3CD2-4A34-8070-64BCE91203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89069" y="2378944"/>
            <a:ext cx="1219263" cy="12192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82154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6C744-0505-4780-814D-40D6A6560E4C}"/>
              </a:ext>
            </a:extLst>
          </p:cNvPr>
          <p:cNvSpPr>
            <a:spLocks noGrp="1"/>
          </p:cNvSpPr>
          <p:nvPr>
            <p:ph type="title"/>
          </p:nvPr>
        </p:nvSpPr>
        <p:spPr/>
        <p:txBody>
          <a:bodyPr/>
          <a:lstStyle/>
          <a:p>
            <a:r>
              <a:rPr lang="fr-FR" dirty="0" err="1"/>
              <a:t>Examples</a:t>
            </a:r>
            <a:endParaRPr lang="fr-FR" dirty="0"/>
          </a:p>
        </p:txBody>
      </p:sp>
      <p:pic>
        <p:nvPicPr>
          <p:cNvPr id="21" name="Picture 2" descr="alt text">
            <a:extLst>
              <a:ext uri="{FF2B5EF4-FFF2-40B4-BE49-F238E27FC236}">
                <a16:creationId xmlns:a16="http://schemas.microsoft.com/office/drawing/2014/main" id="{837D9C86-6E85-4896-B9EE-A19FD9A56E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17"/>
          <a:stretch/>
        </p:blipFill>
        <p:spPr bwMode="auto">
          <a:xfrm>
            <a:off x="8590805" y="1273725"/>
            <a:ext cx="2615011" cy="43233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4" descr="Phone Number By Country">
            <a:extLst>
              <a:ext uri="{FF2B5EF4-FFF2-40B4-BE49-F238E27FC236}">
                <a16:creationId xmlns:a16="http://schemas.microsoft.com/office/drawing/2014/main" id="{08B898B7-2E8F-4B78-B068-B3007DF64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764" y="1273725"/>
            <a:ext cx="3019252" cy="16696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6" descr="NN Tags">
            <a:extLst>
              <a:ext uri="{FF2B5EF4-FFF2-40B4-BE49-F238E27FC236}">
                <a16:creationId xmlns:a16="http://schemas.microsoft.com/office/drawing/2014/main" id="{67EE6B52-AA47-4B2A-8001-4BD3C68906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4" t="731" r="940" b="68058"/>
          <a:stretch/>
        </p:blipFill>
        <p:spPr bwMode="auto">
          <a:xfrm>
            <a:off x="5340765" y="3052565"/>
            <a:ext cx="3019251" cy="909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8" descr="Grouped Optionset Control">
            <a:extLst>
              <a:ext uri="{FF2B5EF4-FFF2-40B4-BE49-F238E27FC236}">
                <a16:creationId xmlns:a16="http://schemas.microsoft.com/office/drawing/2014/main" id="{A90FE7EC-F9A0-4BFB-804E-6875A00F45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4000" b="303"/>
          <a:stretch/>
        </p:blipFill>
        <p:spPr bwMode="auto">
          <a:xfrm>
            <a:off x="1107473" y="1273725"/>
            <a:ext cx="1858063" cy="26338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12" descr="Gantt Progress Timeline">
            <a:extLst>
              <a:ext uri="{FF2B5EF4-FFF2-40B4-BE49-F238E27FC236}">
                <a16:creationId xmlns:a16="http://schemas.microsoft.com/office/drawing/2014/main" id="{81E6B03A-5B45-4A34-A462-A9DD1F4473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19" t="39395" r="1721" b="2255"/>
          <a:stretch/>
        </p:blipFill>
        <p:spPr bwMode="auto">
          <a:xfrm>
            <a:off x="1107473" y="4155946"/>
            <a:ext cx="7252543" cy="14782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14" descr="PowerFont">
            <a:extLst>
              <a:ext uri="{FF2B5EF4-FFF2-40B4-BE49-F238E27FC236}">
                <a16:creationId xmlns:a16="http://schemas.microsoft.com/office/drawing/2014/main" id="{CD2EA415-5A03-4157-B1CC-8014687916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325" y="1273725"/>
            <a:ext cx="1913650" cy="6571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 name="Picture 16" descr="Barcode Generator">
            <a:extLst>
              <a:ext uri="{FF2B5EF4-FFF2-40B4-BE49-F238E27FC236}">
                <a16:creationId xmlns:a16="http://schemas.microsoft.com/office/drawing/2014/main" id="{FB0ADE76-358D-48DE-B483-E2151AB40C8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26955" b="35524"/>
          <a:stretch/>
        </p:blipFill>
        <p:spPr bwMode="auto">
          <a:xfrm>
            <a:off x="3196325" y="2074329"/>
            <a:ext cx="1913650" cy="11540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 name="Picture 18" descr="French SIREN Validator">
            <a:extLst>
              <a:ext uri="{FF2B5EF4-FFF2-40B4-BE49-F238E27FC236}">
                <a16:creationId xmlns:a16="http://schemas.microsoft.com/office/drawing/2014/main" id="{0CF5B0D3-AC76-45C6-BEB8-C023B60B3E2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21848"/>
          <a:stretch/>
        </p:blipFill>
        <p:spPr bwMode="auto">
          <a:xfrm>
            <a:off x="3196325" y="3333212"/>
            <a:ext cx="1894130" cy="5927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75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60C5-9639-4A58-A25D-1F3D198B2908}"/>
              </a:ext>
            </a:extLst>
          </p:cNvPr>
          <p:cNvSpPr>
            <a:spLocks noGrp="1"/>
          </p:cNvSpPr>
          <p:nvPr>
            <p:ph type="title"/>
          </p:nvPr>
        </p:nvSpPr>
        <p:spPr/>
        <p:txBody>
          <a:bodyPr>
            <a:normAutofit/>
          </a:bodyPr>
          <a:lstStyle/>
          <a:p>
            <a:r>
              <a:rPr lang="en-US" dirty="0"/>
              <a:t>Live demonstration</a:t>
            </a:r>
          </a:p>
        </p:txBody>
      </p:sp>
    </p:spTree>
    <p:extLst>
      <p:ext uri="{BB962C8B-B14F-4D97-AF65-F5344CB8AC3E}">
        <p14:creationId xmlns:p14="http://schemas.microsoft.com/office/powerpoint/2010/main" val="1974634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6C744-0505-4780-814D-40D6A6560E4C}"/>
              </a:ext>
            </a:extLst>
          </p:cNvPr>
          <p:cNvSpPr>
            <a:spLocks noGrp="1"/>
          </p:cNvSpPr>
          <p:nvPr>
            <p:ph type="title"/>
          </p:nvPr>
        </p:nvSpPr>
        <p:spPr/>
        <p:txBody>
          <a:bodyPr/>
          <a:lstStyle/>
          <a:p>
            <a:r>
              <a:rPr lang="fr-FR" dirty="0" err="1"/>
              <a:t>Examples</a:t>
            </a:r>
            <a:endParaRPr lang="fr-FR" dirty="0"/>
          </a:p>
        </p:txBody>
      </p:sp>
      <p:pic>
        <p:nvPicPr>
          <p:cNvPr id="11" name="Picture 10" descr="A person wearing glasses and smiling at the camera&#10;&#10;Description automatically generated">
            <a:extLst>
              <a:ext uri="{FF2B5EF4-FFF2-40B4-BE49-F238E27FC236}">
                <a16:creationId xmlns:a16="http://schemas.microsoft.com/office/drawing/2014/main" id="{821B1226-329F-473F-8995-F42909A7C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6872" y="279073"/>
            <a:ext cx="1332606" cy="1317222"/>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7C0E7E0D-0A45-4A50-8E6A-530CBD591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5738" y="279073"/>
            <a:ext cx="1332606" cy="1317222"/>
          </a:xfrm>
          <a:prstGeom prst="rect">
            <a:avLst/>
          </a:prstGeom>
        </p:spPr>
      </p:pic>
      <p:pic>
        <p:nvPicPr>
          <p:cNvPr id="13" name="Picture 12">
            <a:extLst>
              <a:ext uri="{FF2B5EF4-FFF2-40B4-BE49-F238E27FC236}">
                <a16:creationId xmlns:a16="http://schemas.microsoft.com/office/drawing/2014/main" id="{467C46A4-3643-452C-A627-39F381E3422B}"/>
              </a:ext>
            </a:extLst>
          </p:cNvPr>
          <p:cNvPicPr>
            <a:picLocks noChangeAspect="1"/>
          </p:cNvPicPr>
          <p:nvPr/>
        </p:nvPicPr>
        <p:blipFill>
          <a:blip r:embed="rId5"/>
          <a:stretch>
            <a:fillRect/>
          </a:stretch>
        </p:blipFill>
        <p:spPr>
          <a:xfrm>
            <a:off x="697661" y="1710142"/>
            <a:ext cx="10481201" cy="3890629"/>
          </a:xfrm>
          <a:prstGeom prst="rect">
            <a:avLst/>
          </a:prstGeom>
          <a:ln>
            <a:noFill/>
          </a:ln>
          <a:effectLst>
            <a:outerShdw blurRad="292100" dist="139700" dir="2700000" algn="tl" rotWithShape="0">
              <a:srgbClr val="333333">
                <a:alpha val="65000"/>
              </a:srgbClr>
            </a:outerShdw>
          </a:effectLst>
        </p:spPr>
      </p:pic>
      <p:sp>
        <p:nvSpPr>
          <p:cNvPr id="14" name="Text Placeholder 7">
            <a:extLst>
              <a:ext uri="{FF2B5EF4-FFF2-40B4-BE49-F238E27FC236}">
                <a16:creationId xmlns:a16="http://schemas.microsoft.com/office/drawing/2014/main" id="{8204B59A-0E2E-48E0-8513-0FE2F2E00B57}"/>
              </a:ext>
            </a:extLst>
          </p:cNvPr>
          <p:cNvSpPr txBox="1">
            <a:spLocks/>
          </p:cNvSpPr>
          <p:nvPr/>
        </p:nvSpPr>
        <p:spPr>
          <a:xfrm>
            <a:off x="606213" y="1141745"/>
            <a:ext cx="11318694" cy="639921"/>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2400" b="1" dirty="0">
                <a:solidFill>
                  <a:schemeClr val="accent1"/>
                </a:solidFill>
                <a:latin typeface="+mn-lt"/>
                <a:ea typeface="+mn-ea"/>
                <a:cs typeface="Segoe UI Light" panose="020B0502040204020203" pitchFamily="34" charset="0"/>
              </a:rPr>
              <a:t>PCF Gallery </a:t>
            </a:r>
            <a:r>
              <a:rPr lang="en-US" sz="1800" dirty="0"/>
              <a:t>by Guido </a:t>
            </a:r>
            <a:r>
              <a:rPr lang="en-US" sz="1800" dirty="0" err="1"/>
              <a:t>Preite</a:t>
            </a:r>
            <a:r>
              <a:rPr lang="en-US" sz="1800" dirty="0"/>
              <a:t> @crmanswers</a:t>
            </a:r>
          </a:p>
          <a:p>
            <a:pPr algn="just"/>
            <a:endParaRPr lang="en-US" sz="1800" dirty="0"/>
          </a:p>
        </p:txBody>
      </p:sp>
    </p:spTree>
    <p:extLst>
      <p:ext uri="{BB962C8B-B14F-4D97-AF65-F5344CB8AC3E}">
        <p14:creationId xmlns:p14="http://schemas.microsoft.com/office/powerpoint/2010/main" val="4162619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a:xfrm>
            <a:off x="3153624" y="216406"/>
            <a:ext cx="5884395" cy="919087"/>
          </a:xfrm>
        </p:spPr>
        <p:txBody>
          <a:bodyPr>
            <a:normAutofit/>
          </a:bodyPr>
          <a:lstStyle/>
          <a:p>
            <a:r>
              <a:rPr lang="en-CA" sz="4400" dirty="0"/>
              <a:t>Event Sponsors</a:t>
            </a:r>
            <a:endParaRPr lang="en-US" sz="4400" dirty="0">
              <a:solidFill>
                <a:srgbClr val="732773"/>
              </a:solidFill>
            </a:endParaRPr>
          </a:p>
        </p:txBody>
      </p:sp>
      <p:pic>
        <p:nvPicPr>
          <p:cNvPr id="5" name="Picture 5" descr="A picture containing text&#10;&#10;Description automatically generated">
            <a:extLst>
              <a:ext uri="{FF2B5EF4-FFF2-40B4-BE49-F238E27FC236}">
                <a16:creationId xmlns:a16="http://schemas.microsoft.com/office/drawing/2014/main" id="{30329980-9F59-4C30-AA9B-B4DD9D57A207}"/>
              </a:ext>
            </a:extLst>
          </p:cNvPr>
          <p:cNvPicPr>
            <a:picLocks noChangeAspect="1"/>
          </p:cNvPicPr>
          <p:nvPr/>
        </p:nvPicPr>
        <p:blipFill>
          <a:blip r:embed="rId3"/>
          <a:stretch>
            <a:fillRect/>
          </a:stretch>
        </p:blipFill>
        <p:spPr>
          <a:xfrm>
            <a:off x="78659" y="1656535"/>
            <a:ext cx="11854424" cy="2791124"/>
          </a:xfrm>
          <a:prstGeom prst="rect">
            <a:avLst/>
          </a:prstGeom>
        </p:spPr>
      </p:pic>
    </p:spTree>
    <p:extLst>
      <p:ext uri="{BB962C8B-B14F-4D97-AF65-F5344CB8AC3E}">
        <p14:creationId xmlns:p14="http://schemas.microsoft.com/office/powerpoint/2010/main" val="1814514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90B5-521F-4F4F-A5C7-08F4D812AB46}"/>
              </a:ext>
            </a:extLst>
          </p:cNvPr>
          <p:cNvSpPr>
            <a:spLocks noGrp="1"/>
          </p:cNvSpPr>
          <p:nvPr>
            <p:ph type="title"/>
          </p:nvPr>
        </p:nvSpPr>
        <p:spPr/>
        <p:txBody>
          <a:bodyPr/>
          <a:lstStyle/>
          <a:p>
            <a:r>
              <a:rPr lang="fr-FR" dirty="0"/>
              <a:t>DEMO</a:t>
            </a:r>
          </a:p>
        </p:txBody>
      </p:sp>
    </p:spTree>
    <p:extLst>
      <p:ext uri="{BB962C8B-B14F-4D97-AF65-F5344CB8AC3E}">
        <p14:creationId xmlns:p14="http://schemas.microsoft.com/office/powerpoint/2010/main" val="2926645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6C744-0505-4780-814D-40D6A6560E4C}"/>
              </a:ext>
            </a:extLst>
          </p:cNvPr>
          <p:cNvSpPr>
            <a:spLocks noGrp="1"/>
          </p:cNvSpPr>
          <p:nvPr>
            <p:ph type="title"/>
          </p:nvPr>
        </p:nvSpPr>
        <p:spPr/>
        <p:txBody>
          <a:bodyPr/>
          <a:lstStyle/>
          <a:p>
            <a:r>
              <a:rPr lang="fr-FR" dirty="0" err="1"/>
              <a:t>Examples</a:t>
            </a:r>
            <a:endParaRPr lang="fr-FR" dirty="0"/>
          </a:p>
        </p:txBody>
      </p:sp>
      <p:pic>
        <p:nvPicPr>
          <p:cNvPr id="7" name="Picture 4" descr="alt text">
            <a:extLst>
              <a:ext uri="{FF2B5EF4-FFF2-40B4-BE49-F238E27FC236}">
                <a16:creationId xmlns:a16="http://schemas.microsoft.com/office/drawing/2014/main" id="{9072BA3B-0573-41C2-B319-A967D0F9C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072" y="1130677"/>
            <a:ext cx="5173876" cy="42251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65A8658C-E3EE-40A4-9073-0A58C9BC711F}"/>
              </a:ext>
            </a:extLst>
          </p:cNvPr>
          <p:cNvSpPr>
            <a:spLocks noGrp="1"/>
          </p:cNvSpPr>
          <p:nvPr>
            <p:ph idx="1"/>
          </p:nvPr>
        </p:nvSpPr>
        <p:spPr>
          <a:xfrm>
            <a:off x="838200" y="1460500"/>
            <a:ext cx="5684044" cy="511175"/>
          </a:xfrm>
        </p:spPr>
        <p:txBody>
          <a:bodyPr>
            <a:normAutofit/>
          </a:bodyPr>
          <a:lstStyle/>
          <a:p>
            <a:pPr marL="0" indent="0">
              <a:buNone/>
            </a:pPr>
            <a:r>
              <a:rPr lang="en-US" sz="2400" b="1" dirty="0">
                <a:solidFill>
                  <a:schemeClr val="accent1"/>
                </a:solidFill>
                <a:cs typeface="Segoe UI Light" panose="020B0502040204020203" pitchFamily="34" charset="0"/>
              </a:rPr>
              <a:t>Business Process Flow Viewer</a:t>
            </a:r>
          </a:p>
          <a:p>
            <a:pPr marL="0" indent="0">
              <a:buNone/>
            </a:pPr>
            <a:endParaRPr lang="en-US" sz="2400" dirty="0"/>
          </a:p>
        </p:txBody>
      </p:sp>
      <p:sp>
        <p:nvSpPr>
          <p:cNvPr id="10" name="Content Placeholder 2">
            <a:extLst>
              <a:ext uri="{FF2B5EF4-FFF2-40B4-BE49-F238E27FC236}">
                <a16:creationId xmlns:a16="http://schemas.microsoft.com/office/drawing/2014/main" id="{C2479E5F-CAA2-463D-AD8A-CB6D8D0C8B60}"/>
              </a:ext>
            </a:extLst>
          </p:cNvPr>
          <p:cNvSpPr txBox="1">
            <a:spLocks/>
          </p:cNvSpPr>
          <p:nvPr/>
        </p:nvSpPr>
        <p:spPr>
          <a:xfrm>
            <a:off x="838200" y="2134394"/>
            <a:ext cx="5684044" cy="5111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Displays BPFs with all process stages </a:t>
            </a:r>
            <a:r>
              <a:rPr lang="en-US" sz="3100" b="1" dirty="0">
                <a:solidFill>
                  <a:schemeClr val="accent1"/>
                </a:solidFill>
                <a:cs typeface="Segoe UI Light" panose="020B0502040204020203" pitchFamily="34" charset="0"/>
              </a:rPr>
              <a:t>OR</a:t>
            </a:r>
            <a:r>
              <a:rPr lang="en-US" sz="2400" dirty="0"/>
              <a:t> categories of entities from a grid/views.</a:t>
            </a:r>
          </a:p>
        </p:txBody>
      </p:sp>
      <p:sp>
        <p:nvSpPr>
          <p:cNvPr id="15" name="Content Placeholder 2">
            <a:extLst>
              <a:ext uri="{FF2B5EF4-FFF2-40B4-BE49-F238E27FC236}">
                <a16:creationId xmlns:a16="http://schemas.microsoft.com/office/drawing/2014/main" id="{A3B75B3E-C428-44CF-8FAC-4FA866E60BFE}"/>
              </a:ext>
            </a:extLst>
          </p:cNvPr>
          <p:cNvSpPr txBox="1">
            <a:spLocks/>
          </p:cNvSpPr>
          <p:nvPr/>
        </p:nvSpPr>
        <p:spPr>
          <a:xfrm>
            <a:off x="838200" y="2808288"/>
            <a:ext cx="5684044" cy="28709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solidFill>
                  <a:schemeClr val="accent1"/>
                </a:solidFill>
                <a:cs typeface="Segoe UI Light" panose="020B0502040204020203" pitchFamily="34" charset="0"/>
              </a:rPr>
              <a:t>Benefits:</a:t>
            </a:r>
          </a:p>
          <a:p>
            <a:r>
              <a:rPr lang="en-US" sz="2000" dirty="0"/>
              <a:t>Improves information's visualization </a:t>
            </a:r>
          </a:p>
          <a:p>
            <a:r>
              <a:rPr lang="en-US" sz="2000" dirty="0"/>
              <a:t>Fully configurable</a:t>
            </a:r>
          </a:p>
          <a:p>
            <a:r>
              <a:rPr lang="en-US" sz="2000" dirty="0"/>
              <a:t>Supports any entities (OOB, custom...)</a:t>
            </a:r>
          </a:p>
          <a:p>
            <a:r>
              <a:rPr lang="en-US" sz="2000" dirty="0"/>
              <a:t>Supports any BPFs (OOB, custom…)</a:t>
            </a:r>
          </a:p>
          <a:p>
            <a:r>
              <a:rPr lang="en-US" sz="2000" dirty="0"/>
              <a:t>FREE! </a:t>
            </a:r>
            <a:r>
              <a:rPr lang="en-US" sz="2000" dirty="0">
                <a:hlinkClick r:id="rId4"/>
              </a:rPr>
              <a:t>https://github.com/allandecastro/BusinessProcessFlowViewer</a:t>
            </a:r>
            <a:endParaRPr lang="en-US" sz="2000" dirty="0"/>
          </a:p>
        </p:txBody>
      </p:sp>
    </p:spTree>
    <p:extLst>
      <p:ext uri="{BB962C8B-B14F-4D97-AF65-F5344CB8AC3E}">
        <p14:creationId xmlns:p14="http://schemas.microsoft.com/office/powerpoint/2010/main" val="145460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04C77-86B4-4853-ABAB-E6538C188A55}"/>
              </a:ext>
            </a:extLst>
          </p:cNvPr>
          <p:cNvSpPr>
            <a:spLocks noGrp="1"/>
          </p:cNvSpPr>
          <p:nvPr>
            <p:ph type="title"/>
          </p:nvPr>
        </p:nvSpPr>
        <p:spPr/>
        <p:txBody>
          <a:bodyPr>
            <a:normAutofit/>
          </a:bodyPr>
          <a:lstStyle/>
          <a:p>
            <a:r>
              <a:rPr lang="fr-FR" dirty="0"/>
              <a:t>Business Process Flow Viewer</a:t>
            </a:r>
          </a:p>
        </p:txBody>
      </p:sp>
      <p:pic>
        <p:nvPicPr>
          <p:cNvPr id="4" name="video">
            <a:hlinkClick r:id="" action="ppaction://media"/>
            <a:extLst>
              <a:ext uri="{FF2B5EF4-FFF2-40B4-BE49-F238E27FC236}">
                <a16:creationId xmlns:a16="http://schemas.microsoft.com/office/drawing/2014/main" id="{CB3098FA-9D38-4D84-BD84-FFF34086E22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7195" y="175929"/>
            <a:ext cx="11497609" cy="5563166"/>
          </a:xfrm>
          <a:prstGeom prst="rect">
            <a:avLst/>
          </a:prstGeom>
        </p:spPr>
      </p:pic>
    </p:spTree>
    <p:extLst>
      <p:ext uri="{BB962C8B-B14F-4D97-AF65-F5344CB8AC3E}">
        <p14:creationId xmlns:p14="http://schemas.microsoft.com/office/powerpoint/2010/main" val="279144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60C5-9639-4A58-A25D-1F3D198B2908}"/>
              </a:ext>
            </a:extLst>
          </p:cNvPr>
          <p:cNvSpPr>
            <a:spLocks noGrp="1"/>
          </p:cNvSpPr>
          <p:nvPr>
            <p:ph type="title"/>
          </p:nvPr>
        </p:nvSpPr>
        <p:spPr/>
        <p:txBody>
          <a:bodyPr>
            <a:normAutofit fontScale="90000"/>
          </a:bodyPr>
          <a:lstStyle/>
          <a:p>
            <a:r>
              <a:rPr lang="en-US" dirty="0"/>
              <a:t>Getting started with PCF (a.k.a. Goodbye Web Resources) </a:t>
            </a:r>
          </a:p>
        </p:txBody>
      </p:sp>
    </p:spTree>
    <p:extLst>
      <p:ext uri="{BB962C8B-B14F-4D97-AF65-F5344CB8AC3E}">
        <p14:creationId xmlns:p14="http://schemas.microsoft.com/office/powerpoint/2010/main" val="951263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6A6DD-1CB0-4B53-8FA0-9CEC1031EA7B}"/>
              </a:ext>
            </a:extLst>
          </p:cNvPr>
          <p:cNvSpPr>
            <a:spLocks noGrp="1"/>
          </p:cNvSpPr>
          <p:nvPr>
            <p:ph type="title"/>
          </p:nvPr>
        </p:nvSpPr>
        <p:spPr/>
        <p:txBody>
          <a:bodyPr/>
          <a:lstStyle/>
          <a:p>
            <a:r>
              <a:rPr lang="fr-FR" dirty="0"/>
              <a:t>Technologies</a:t>
            </a:r>
          </a:p>
        </p:txBody>
      </p:sp>
      <p:pic>
        <p:nvPicPr>
          <p:cNvPr id="4" name="Picture 2" descr="Résultat de recherche d'images pour &quot;typescript logo&quot;">
            <a:extLst>
              <a:ext uri="{FF2B5EF4-FFF2-40B4-BE49-F238E27FC236}">
                <a16:creationId xmlns:a16="http://schemas.microsoft.com/office/drawing/2014/main" id="{82B58316-0CA4-4F6C-AD1C-5BCB37FD2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76" y="4073754"/>
            <a:ext cx="2779243" cy="10217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ésultat de recherche d'images pour &quot;react logo&quot;">
            <a:extLst>
              <a:ext uri="{FF2B5EF4-FFF2-40B4-BE49-F238E27FC236}">
                <a16:creationId xmlns:a16="http://schemas.microsoft.com/office/drawing/2014/main" id="{2CC32DE7-7B57-41C6-AE47-A2684C1BF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650" y="4008766"/>
            <a:ext cx="1662896" cy="11744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ésultat de recherche d'images pour &quot;html5 logo&quot;">
            <a:extLst>
              <a:ext uri="{FF2B5EF4-FFF2-40B4-BE49-F238E27FC236}">
                <a16:creationId xmlns:a16="http://schemas.microsoft.com/office/drawing/2014/main" id="{E717859E-2611-44F3-91C6-35BADCF11D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0145" y="1896454"/>
            <a:ext cx="1728000" cy="172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ésultat de recherche d'images pour &quot;javascript logo&quot;">
            <a:extLst>
              <a:ext uri="{FF2B5EF4-FFF2-40B4-BE49-F238E27FC236}">
                <a16:creationId xmlns:a16="http://schemas.microsoft.com/office/drawing/2014/main" id="{A46E2A96-03D6-4862-9A38-9DBF90CFB0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02" r="21658"/>
          <a:stretch/>
        </p:blipFill>
        <p:spPr bwMode="auto">
          <a:xfrm>
            <a:off x="5165199" y="1965354"/>
            <a:ext cx="1620699" cy="15537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sign&#10;&#10;Description automatically generated">
            <a:extLst>
              <a:ext uri="{FF2B5EF4-FFF2-40B4-BE49-F238E27FC236}">
                <a16:creationId xmlns:a16="http://schemas.microsoft.com/office/drawing/2014/main" id="{2FAD367C-9955-4564-8256-35C99D89C0C9}"/>
              </a:ext>
            </a:extLst>
          </p:cNvPr>
          <p:cNvPicPr>
            <a:picLocks noChangeAspect="1"/>
          </p:cNvPicPr>
          <p:nvPr/>
        </p:nvPicPr>
        <p:blipFill rotWithShape="1">
          <a:blip r:embed="rId7">
            <a:extLst>
              <a:ext uri="{28A0092B-C50C-407E-A947-70E740481C1C}">
                <a14:useLocalDpi xmlns:a14="http://schemas.microsoft.com/office/drawing/2010/main" val="0"/>
              </a:ext>
            </a:extLst>
          </a:blip>
          <a:srcRect l="12118" t="9048" r="9589" b="5889"/>
          <a:stretch/>
        </p:blipFill>
        <p:spPr>
          <a:xfrm>
            <a:off x="7513486" y="1965354"/>
            <a:ext cx="1347165" cy="1463646"/>
          </a:xfrm>
          <a:prstGeom prst="rect">
            <a:avLst/>
          </a:prstGeom>
        </p:spPr>
      </p:pic>
      <p:pic>
        <p:nvPicPr>
          <p:cNvPr id="9" name="Picture 12" descr="Image associée">
            <a:extLst>
              <a:ext uri="{FF2B5EF4-FFF2-40B4-BE49-F238E27FC236}">
                <a16:creationId xmlns:a16="http://schemas.microsoft.com/office/drawing/2014/main" id="{D9AB56EF-5452-475F-8B24-BEDF6A11A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8239" y="1875225"/>
            <a:ext cx="1456664" cy="15537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associée">
            <a:extLst>
              <a:ext uri="{FF2B5EF4-FFF2-40B4-BE49-F238E27FC236}">
                <a16:creationId xmlns:a16="http://schemas.microsoft.com/office/drawing/2014/main" id="{5AA8AF0C-3C0E-4F65-B95A-AB9F806D48D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390" t="20539" r="17140" b="20176"/>
          <a:stretch/>
        </p:blipFill>
        <p:spPr bwMode="auto">
          <a:xfrm>
            <a:off x="769270" y="2003339"/>
            <a:ext cx="1681838" cy="14778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ésultat de recherche d'images pour &quot;node js logo&quot;">
            <a:extLst>
              <a:ext uri="{FF2B5EF4-FFF2-40B4-BE49-F238E27FC236}">
                <a16:creationId xmlns:a16="http://schemas.microsoft.com/office/drawing/2014/main" id="{60FC2CC8-4288-4113-8B23-8C4975E702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40624" y="4065893"/>
            <a:ext cx="2267050" cy="13887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Résultat de recherche d'images pour &quot;npm logo&quot;">
            <a:extLst>
              <a:ext uri="{FF2B5EF4-FFF2-40B4-BE49-F238E27FC236}">
                <a16:creationId xmlns:a16="http://schemas.microsoft.com/office/drawing/2014/main" id="{28F194C2-4FBE-4181-B5D3-8E04C73A8A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4306" y="4195082"/>
            <a:ext cx="2430442" cy="945847"/>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6D3F6649-69F5-488C-BBE5-3E8E8D005A37}"/>
              </a:ext>
            </a:extLst>
          </p:cNvPr>
          <p:cNvSpPr txBox="1">
            <a:spLocks/>
          </p:cNvSpPr>
          <p:nvPr/>
        </p:nvSpPr>
        <p:spPr>
          <a:xfrm>
            <a:off x="920628" y="1344562"/>
            <a:ext cx="10433172"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Many </a:t>
            </a:r>
            <a:r>
              <a:rPr lang="en-US" sz="2400" b="1" dirty="0">
                <a:solidFill>
                  <a:schemeClr val="accent1"/>
                </a:solidFill>
                <a:cs typeface="Segoe UI Light" panose="020B0502040204020203" pitchFamily="34" charset="0"/>
              </a:rPr>
              <a:t>advanced technologies </a:t>
            </a:r>
            <a:r>
              <a:rPr lang="en-US" sz="2400" dirty="0"/>
              <a:t>to take these components to the </a:t>
            </a:r>
            <a:r>
              <a:rPr lang="en-US" sz="2400" b="1" dirty="0">
                <a:solidFill>
                  <a:schemeClr val="accent1"/>
                </a:solidFill>
                <a:cs typeface="Segoe UI Light" panose="020B0502040204020203" pitchFamily="34" charset="0"/>
              </a:rPr>
              <a:t>next level</a:t>
            </a:r>
            <a:r>
              <a:rPr lang="en-US" sz="2400" dirty="0"/>
              <a:t>!</a:t>
            </a:r>
          </a:p>
        </p:txBody>
      </p:sp>
    </p:spTree>
    <p:extLst>
      <p:ext uri="{BB962C8B-B14F-4D97-AF65-F5344CB8AC3E}">
        <p14:creationId xmlns:p14="http://schemas.microsoft.com/office/powerpoint/2010/main" val="3462674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8DF5-1014-4037-BB04-D5EC52C3BAAC}"/>
              </a:ext>
            </a:extLst>
          </p:cNvPr>
          <p:cNvSpPr>
            <a:spLocks noGrp="1"/>
          </p:cNvSpPr>
          <p:nvPr>
            <p:ph type="title"/>
          </p:nvPr>
        </p:nvSpPr>
        <p:spPr/>
        <p:txBody>
          <a:bodyPr/>
          <a:lstStyle/>
          <a:p>
            <a:r>
              <a:rPr lang="fr-FR" dirty="0"/>
              <a:t>Framework Concept</a:t>
            </a:r>
          </a:p>
        </p:txBody>
      </p:sp>
      <p:sp>
        <p:nvSpPr>
          <p:cNvPr id="4" name="Content Placeholder 2">
            <a:extLst>
              <a:ext uri="{FF2B5EF4-FFF2-40B4-BE49-F238E27FC236}">
                <a16:creationId xmlns:a16="http://schemas.microsoft.com/office/drawing/2014/main" id="{231FEAF3-1469-4EF6-9DAD-A5517D7BBCFD}"/>
              </a:ext>
            </a:extLst>
          </p:cNvPr>
          <p:cNvSpPr txBox="1">
            <a:spLocks/>
          </p:cNvSpPr>
          <p:nvPr/>
        </p:nvSpPr>
        <p:spPr>
          <a:xfrm>
            <a:off x="920628" y="1344562"/>
            <a:ext cx="10433172"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accent1"/>
                </a:solidFill>
                <a:cs typeface="Segoe UI Light" panose="020B0502040204020203" pitchFamily="34" charset="0"/>
              </a:rPr>
              <a:t>Framework Interface aka Socket</a:t>
            </a:r>
            <a:endParaRPr lang="en-US" sz="2400" dirty="0"/>
          </a:p>
        </p:txBody>
      </p:sp>
      <p:sp>
        <p:nvSpPr>
          <p:cNvPr id="5" name="Content Placeholder 2">
            <a:extLst>
              <a:ext uri="{FF2B5EF4-FFF2-40B4-BE49-F238E27FC236}">
                <a16:creationId xmlns:a16="http://schemas.microsoft.com/office/drawing/2014/main" id="{6EFB8705-70A2-49A8-9CF8-AEEDEF7B2EB6}"/>
              </a:ext>
            </a:extLst>
          </p:cNvPr>
          <p:cNvSpPr txBox="1">
            <a:spLocks/>
          </p:cNvSpPr>
          <p:nvPr/>
        </p:nvSpPr>
        <p:spPr>
          <a:xfrm>
            <a:off x="838200" y="2134394"/>
            <a:ext cx="5684044"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fr-FR" sz="1600" dirty="0"/>
          </a:p>
        </p:txBody>
      </p:sp>
      <p:sp>
        <p:nvSpPr>
          <p:cNvPr id="7" name="TextBox 6">
            <a:extLst>
              <a:ext uri="{FF2B5EF4-FFF2-40B4-BE49-F238E27FC236}">
                <a16:creationId xmlns:a16="http://schemas.microsoft.com/office/drawing/2014/main" id="{9CB3D087-05AB-4EC8-86C8-7A53C6743FDB}"/>
              </a:ext>
            </a:extLst>
          </p:cNvPr>
          <p:cNvSpPr txBox="1"/>
          <p:nvPr/>
        </p:nvSpPr>
        <p:spPr>
          <a:xfrm>
            <a:off x="920628" y="2389981"/>
            <a:ext cx="6097190" cy="2031325"/>
          </a:xfrm>
          <a:prstGeom prst="rect">
            <a:avLst/>
          </a:prstGeom>
          <a:noFill/>
        </p:spPr>
        <p:txBody>
          <a:bodyPr wrap="square">
            <a:spAutoFit/>
          </a:bodyPr>
          <a:lstStyle/>
          <a:p>
            <a:r>
              <a:rPr lang="en-US" dirty="0"/>
              <a:t>Interface API SDK provides methods for control lifecycle, data/metadata access and more.	</a:t>
            </a:r>
            <a:br>
              <a:rPr lang="en-US" dirty="0"/>
            </a:br>
            <a:endParaRPr lang="en-US" dirty="0"/>
          </a:p>
          <a:p>
            <a:endParaRPr lang="en-US" dirty="0"/>
          </a:p>
          <a:p>
            <a:endParaRPr lang="en-US" dirty="0"/>
          </a:p>
          <a:p>
            <a:r>
              <a:rPr lang="en-US" dirty="0"/>
              <a:t>Component implement the framework interface and functional logic.	</a:t>
            </a:r>
          </a:p>
        </p:txBody>
      </p:sp>
      <p:sp>
        <p:nvSpPr>
          <p:cNvPr id="8" name="Rectangle 7">
            <a:extLst>
              <a:ext uri="{FF2B5EF4-FFF2-40B4-BE49-F238E27FC236}">
                <a16:creationId xmlns:a16="http://schemas.microsoft.com/office/drawing/2014/main" id="{BF5BE336-7E93-4D0B-9DB7-94D29F7EC454}"/>
              </a:ext>
            </a:extLst>
          </p:cNvPr>
          <p:cNvSpPr/>
          <p:nvPr/>
        </p:nvSpPr>
        <p:spPr bwMode="auto">
          <a:xfrm>
            <a:off x="8603720" y="3286621"/>
            <a:ext cx="3075583" cy="1805824"/>
          </a:xfrm>
          <a:prstGeom prst="rect">
            <a:avLst/>
          </a:prstGeom>
          <a:solidFill>
            <a:schemeClr val="bg1">
              <a:lumMod val="8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dirty="0">
              <a:solidFill>
                <a:srgbClr val="742B74"/>
              </a:solidFill>
              <a:latin typeface="Segoe UI Semibold" panose="020B0702040204020203" pitchFamily="34" charset="0"/>
              <a:ea typeface="Segoe UI" pitchFamily="34" charset="0"/>
              <a:cs typeface="Segoe UI Semibold" panose="020B0702040204020203" pitchFamily="34" charset="0"/>
            </a:endParaRPr>
          </a:p>
        </p:txBody>
      </p:sp>
      <p:pic>
        <p:nvPicPr>
          <p:cNvPr id="9" name="Graphic 8" descr="Gauge">
            <a:extLst>
              <a:ext uri="{FF2B5EF4-FFF2-40B4-BE49-F238E27FC236}">
                <a16:creationId xmlns:a16="http://schemas.microsoft.com/office/drawing/2014/main" id="{83EA70EF-011A-4037-A60C-88F882F566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07490" y="3897588"/>
            <a:ext cx="1381770" cy="1381770"/>
          </a:xfrm>
          <a:prstGeom prst="rect">
            <a:avLst/>
          </a:prstGeom>
        </p:spPr>
      </p:pic>
      <p:pic>
        <p:nvPicPr>
          <p:cNvPr id="10" name="Picture 9" descr="A close up of a logo&#10;&#10;Description automatically generated">
            <a:extLst>
              <a:ext uri="{FF2B5EF4-FFF2-40B4-BE49-F238E27FC236}">
                <a16:creationId xmlns:a16="http://schemas.microsoft.com/office/drawing/2014/main" id="{27153286-B179-4D81-AD8C-E1610F3671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19311" y="1757319"/>
            <a:ext cx="1006421" cy="1006421"/>
          </a:xfrm>
          <a:prstGeom prst="rect">
            <a:avLst/>
          </a:prstGeom>
        </p:spPr>
      </p:pic>
      <p:pic>
        <p:nvPicPr>
          <p:cNvPr id="11" name="Picture 10" descr="A close up of a logo&#10;&#10;Description automatically generated">
            <a:extLst>
              <a:ext uri="{FF2B5EF4-FFF2-40B4-BE49-F238E27FC236}">
                <a16:creationId xmlns:a16="http://schemas.microsoft.com/office/drawing/2014/main" id="{2CD1A41F-B50D-4211-B44C-F4780AF486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9488893" y="2857272"/>
            <a:ext cx="1255752" cy="1255752"/>
          </a:xfrm>
          <a:prstGeom prst="rect">
            <a:avLst/>
          </a:prstGeom>
        </p:spPr>
      </p:pic>
      <p:sp>
        <p:nvSpPr>
          <p:cNvPr id="12" name="Rectangle 11">
            <a:extLst>
              <a:ext uri="{FF2B5EF4-FFF2-40B4-BE49-F238E27FC236}">
                <a16:creationId xmlns:a16="http://schemas.microsoft.com/office/drawing/2014/main" id="{6DD257D2-F840-4F77-869A-1122A3E24404}"/>
              </a:ext>
            </a:extLst>
          </p:cNvPr>
          <p:cNvSpPr/>
          <p:nvPr/>
        </p:nvSpPr>
        <p:spPr>
          <a:xfrm>
            <a:off x="9456821" y="1669164"/>
            <a:ext cx="1287824" cy="116600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 name="Straight Connector 12">
            <a:extLst>
              <a:ext uri="{FF2B5EF4-FFF2-40B4-BE49-F238E27FC236}">
                <a16:creationId xmlns:a16="http://schemas.microsoft.com/office/drawing/2014/main" id="{CE08F376-78E2-430E-98A1-C9091A41BF2D}"/>
              </a:ext>
            </a:extLst>
          </p:cNvPr>
          <p:cNvCxnSpPr/>
          <p:nvPr/>
        </p:nvCxnSpPr>
        <p:spPr>
          <a:xfrm flipH="1">
            <a:off x="8090865" y="2148883"/>
            <a:ext cx="135803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40F9AF-164F-4FEB-A853-09AE44B684F5}"/>
              </a:ext>
            </a:extLst>
          </p:cNvPr>
          <p:cNvCxnSpPr>
            <a:cxnSpLocks/>
          </p:cNvCxnSpPr>
          <p:nvPr/>
        </p:nvCxnSpPr>
        <p:spPr>
          <a:xfrm flipH="1">
            <a:off x="8090865" y="2129701"/>
            <a:ext cx="1" cy="38155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EB1A55-9323-4E9F-8114-68EBF7D5A8CE}"/>
              </a:ext>
            </a:extLst>
          </p:cNvPr>
          <p:cNvCxnSpPr>
            <a:cxnSpLocks/>
          </p:cNvCxnSpPr>
          <p:nvPr/>
        </p:nvCxnSpPr>
        <p:spPr>
          <a:xfrm flipH="1">
            <a:off x="7253424" y="2506000"/>
            <a:ext cx="85649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3B5DB76-6A80-43C1-800D-EE9B1B880E31}"/>
              </a:ext>
            </a:extLst>
          </p:cNvPr>
          <p:cNvSpPr/>
          <p:nvPr/>
        </p:nvSpPr>
        <p:spPr>
          <a:xfrm>
            <a:off x="9444936" y="3047315"/>
            <a:ext cx="1296000" cy="11664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Straight Connector 16">
            <a:extLst>
              <a:ext uri="{FF2B5EF4-FFF2-40B4-BE49-F238E27FC236}">
                <a16:creationId xmlns:a16="http://schemas.microsoft.com/office/drawing/2014/main" id="{70C222E1-8A30-4CC6-B081-34C5E2A8C6B0}"/>
              </a:ext>
            </a:extLst>
          </p:cNvPr>
          <p:cNvCxnSpPr/>
          <p:nvPr/>
        </p:nvCxnSpPr>
        <p:spPr>
          <a:xfrm flipH="1">
            <a:off x="8090865" y="3623281"/>
            <a:ext cx="135803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C6E974F-55F9-4168-BF05-AAE4279ECFC4}"/>
              </a:ext>
            </a:extLst>
          </p:cNvPr>
          <p:cNvCxnSpPr>
            <a:cxnSpLocks/>
          </p:cNvCxnSpPr>
          <p:nvPr/>
        </p:nvCxnSpPr>
        <p:spPr>
          <a:xfrm flipH="1">
            <a:off x="8107375" y="3608079"/>
            <a:ext cx="1" cy="38155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78DA5A8-EDE5-45F7-97C3-F9EB6394C331}"/>
              </a:ext>
            </a:extLst>
          </p:cNvPr>
          <p:cNvCxnSpPr>
            <a:cxnSpLocks/>
          </p:cNvCxnSpPr>
          <p:nvPr/>
        </p:nvCxnSpPr>
        <p:spPr>
          <a:xfrm flipH="1">
            <a:off x="7268664" y="3989638"/>
            <a:ext cx="85649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436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79C3E6-2D3D-4359-B96B-460C085DDCA7}"/>
              </a:ext>
            </a:extLst>
          </p:cNvPr>
          <p:cNvPicPr>
            <a:picLocks noChangeAspect="1"/>
          </p:cNvPicPr>
          <p:nvPr/>
        </p:nvPicPr>
        <p:blipFill>
          <a:blip r:embed="rId2"/>
          <a:stretch>
            <a:fillRect/>
          </a:stretch>
        </p:blipFill>
        <p:spPr>
          <a:xfrm>
            <a:off x="0" y="0"/>
            <a:ext cx="12210803" cy="6858000"/>
          </a:xfrm>
          <a:prstGeom prst="rect">
            <a:avLst/>
          </a:prstGeom>
        </p:spPr>
      </p:pic>
      <p:sp>
        <p:nvSpPr>
          <p:cNvPr id="6" name="Rectangle 5">
            <a:extLst>
              <a:ext uri="{FF2B5EF4-FFF2-40B4-BE49-F238E27FC236}">
                <a16:creationId xmlns:a16="http://schemas.microsoft.com/office/drawing/2014/main" id="{9CF3CC23-ACAC-402B-9CBC-8E9D4A8050DA}"/>
              </a:ext>
            </a:extLst>
          </p:cNvPr>
          <p:cNvSpPr/>
          <p:nvPr/>
        </p:nvSpPr>
        <p:spPr>
          <a:xfrm>
            <a:off x="0" y="0"/>
            <a:ext cx="12210803" cy="6872288"/>
          </a:xfrm>
          <a:prstGeom prst="rect">
            <a:avLst/>
          </a:prstGeom>
          <a:gradFill flip="none" rotWithShape="1">
            <a:gsLst>
              <a:gs pos="100000">
                <a:schemeClr val="bg2">
                  <a:lumMod val="10000"/>
                  <a:alpha val="82000"/>
                </a:schemeClr>
              </a:gs>
              <a:gs pos="0">
                <a:schemeClr val="bg2">
                  <a:lumMod val="1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2" name="Title 1">
            <a:extLst>
              <a:ext uri="{FF2B5EF4-FFF2-40B4-BE49-F238E27FC236}">
                <a16:creationId xmlns:a16="http://schemas.microsoft.com/office/drawing/2014/main" id="{2E292982-A9E2-43A7-ACDB-0288F7D34BA1}"/>
              </a:ext>
            </a:extLst>
          </p:cNvPr>
          <p:cNvSpPr>
            <a:spLocks noGrp="1"/>
          </p:cNvSpPr>
          <p:nvPr>
            <p:ph type="title"/>
          </p:nvPr>
        </p:nvSpPr>
        <p:spPr>
          <a:xfrm>
            <a:off x="276384" y="1885949"/>
            <a:ext cx="4374197" cy="3328989"/>
          </a:xfrm>
        </p:spPr>
        <p:txBody>
          <a:bodyPr>
            <a:noAutofit/>
          </a:bodyPr>
          <a:lstStyle/>
          <a:p>
            <a:r>
              <a:rPr lang="en-US" sz="3200" b="1" dirty="0">
                <a:solidFill>
                  <a:schemeClr val="bg1"/>
                </a:solidFill>
              </a:rPr>
              <a:t>We spend a lot </a:t>
            </a:r>
            <a:br>
              <a:rPr lang="en-US" sz="3200" b="1" dirty="0">
                <a:solidFill>
                  <a:schemeClr val="bg1"/>
                </a:solidFill>
              </a:rPr>
            </a:br>
            <a:r>
              <a:rPr lang="en-US" sz="3200" b="1" dirty="0">
                <a:solidFill>
                  <a:schemeClr val="bg1"/>
                </a:solidFill>
              </a:rPr>
              <a:t>of time designing the bridge, but </a:t>
            </a:r>
            <a:br>
              <a:rPr lang="en-US" sz="3200" b="1" dirty="0">
                <a:solidFill>
                  <a:schemeClr val="bg1"/>
                </a:solidFill>
              </a:rPr>
            </a:br>
            <a:r>
              <a:rPr lang="en-US" sz="3200" b="1" dirty="0">
                <a:solidFill>
                  <a:schemeClr val="bg1"/>
                </a:solidFill>
              </a:rPr>
              <a:t>not enough time thinking about </a:t>
            </a:r>
            <a:br>
              <a:rPr lang="en-US" sz="3200" b="1" dirty="0">
                <a:solidFill>
                  <a:schemeClr val="bg1"/>
                </a:solidFill>
              </a:rPr>
            </a:br>
            <a:r>
              <a:rPr lang="en-US" sz="3200" b="1" dirty="0">
                <a:solidFill>
                  <a:schemeClr val="bg1"/>
                </a:solidFill>
              </a:rPr>
              <a:t>the people who </a:t>
            </a:r>
            <a:br>
              <a:rPr lang="en-US" sz="3200" b="1" dirty="0">
                <a:solidFill>
                  <a:schemeClr val="bg1"/>
                </a:solidFill>
              </a:rPr>
            </a:br>
            <a:r>
              <a:rPr lang="en-US" sz="3200" b="1" dirty="0">
                <a:solidFill>
                  <a:schemeClr val="bg1"/>
                </a:solidFill>
              </a:rPr>
              <a:t>are crossing it.</a:t>
            </a:r>
            <a:endParaRPr lang="fr-FR" sz="3200" b="1" dirty="0">
              <a:solidFill>
                <a:schemeClr val="bg1"/>
              </a:solidFill>
            </a:endParaRPr>
          </a:p>
        </p:txBody>
      </p:sp>
      <p:sp>
        <p:nvSpPr>
          <p:cNvPr id="3" name="Rectangle 2">
            <a:extLst>
              <a:ext uri="{FF2B5EF4-FFF2-40B4-BE49-F238E27FC236}">
                <a16:creationId xmlns:a16="http://schemas.microsoft.com/office/drawing/2014/main" id="{DA23F941-04D5-4489-8C86-C0C013FAAFA8}"/>
              </a:ext>
            </a:extLst>
          </p:cNvPr>
          <p:cNvSpPr/>
          <p:nvPr/>
        </p:nvSpPr>
        <p:spPr>
          <a:xfrm>
            <a:off x="276384" y="5298085"/>
            <a:ext cx="49153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Pct val="75000"/>
              <a:buFontTx/>
              <a:buNone/>
              <a:tabLst/>
              <a:defRPr/>
            </a:pPr>
            <a: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yriad Pro" charset="0"/>
                <a:cs typeface="Myriad Pro" charset="0"/>
              </a:rPr>
              <a:t>Dr. </a:t>
            </a:r>
            <a:r>
              <a:rPr kumimoji="0" lang="en-US" sz="1600" b="0" i="0" u="none" strike="noStrike" kern="1200" cap="none" spc="0" normalizeH="0" baseline="0" noProof="0" dirty="0" err="1">
                <a:ln>
                  <a:noFill/>
                </a:ln>
                <a:solidFill>
                  <a:schemeClr val="bg1"/>
                </a:solidFill>
                <a:effectLst/>
                <a:uLnTx/>
                <a:uFillTx/>
                <a:latin typeface="Calibri" panose="020F0502020204030204" pitchFamily="34" charset="0"/>
                <a:ea typeface="Myriad Pro" charset="0"/>
                <a:cs typeface="Myriad Pro" charset="0"/>
              </a:rPr>
              <a:t>Prabhjot</a:t>
            </a:r>
            <a: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yriad Pro" charset="0"/>
                <a:cs typeface="Myriad Pro" charset="0"/>
              </a:rPr>
              <a:t> Singh, Columbia University</a:t>
            </a:r>
          </a:p>
        </p:txBody>
      </p:sp>
      <p:cxnSp>
        <p:nvCxnSpPr>
          <p:cNvPr id="7" name="Straight Connector 6">
            <a:extLst>
              <a:ext uri="{FF2B5EF4-FFF2-40B4-BE49-F238E27FC236}">
                <a16:creationId xmlns:a16="http://schemas.microsoft.com/office/drawing/2014/main" id="{C76E650F-A3E4-44D3-ABFD-A3921D624767}"/>
              </a:ext>
            </a:extLst>
          </p:cNvPr>
          <p:cNvCxnSpPr>
            <a:cxnSpLocks/>
          </p:cNvCxnSpPr>
          <p:nvPr/>
        </p:nvCxnSpPr>
        <p:spPr>
          <a:xfrm>
            <a:off x="375209" y="5214938"/>
            <a:ext cx="3168091" cy="0"/>
          </a:xfrm>
          <a:prstGeom prst="line">
            <a:avLst/>
          </a:prstGeom>
          <a:noFill/>
          <a:ln w="57150" cap="flat" cmpd="sng" algn="ctr">
            <a:solidFill>
              <a:srgbClr val="FF5800"/>
            </a:solidFill>
            <a:prstDash val="solid"/>
            <a:miter lim="800000"/>
          </a:ln>
          <a:effectLst/>
        </p:spPr>
      </p:cxnSp>
    </p:spTree>
    <p:extLst>
      <p:ext uri="{BB962C8B-B14F-4D97-AF65-F5344CB8AC3E}">
        <p14:creationId xmlns:p14="http://schemas.microsoft.com/office/powerpoint/2010/main" val="2876481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B2369-125F-4278-A23F-A4C112CA4A3C}"/>
              </a:ext>
            </a:extLst>
          </p:cNvPr>
          <p:cNvSpPr>
            <a:spLocks noGrp="1"/>
          </p:cNvSpPr>
          <p:nvPr>
            <p:ph type="title"/>
          </p:nvPr>
        </p:nvSpPr>
        <p:spPr/>
        <p:txBody>
          <a:bodyPr/>
          <a:lstStyle/>
          <a:p>
            <a:r>
              <a:rPr lang="fr-FR" dirty="0" err="1"/>
              <a:t>Thinking</a:t>
            </a:r>
            <a:r>
              <a:rPr lang="fr-FR" dirty="0"/>
              <a:t> </a:t>
            </a:r>
            <a:r>
              <a:rPr lang="fr-FR" dirty="0" err="1"/>
              <a:t>before</a:t>
            </a:r>
            <a:r>
              <a:rPr lang="fr-FR" dirty="0"/>
              <a:t> acting</a:t>
            </a:r>
          </a:p>
        </p:txBody>
      </p:sp>
      <p:cxnSp>
        <p:nvCxnSpPr>
          <p:cNvPr id="4" name="Straight Connector 3">
            <a:extLst>
              <a:ext uri="{FF2B5EF4-FFF2-40B4-BE49-F238E27FC236}">
                <a16:creationId xmlns:a16="http://schemas.microsoft.com/office/drawing/2014/main" id="{46848151-84AC-4487-AB1F-79D52BE00B9F}"/>
              </a:ext>
            </a:extLst>
          </p:cNvPr>
          <p:cNvCxnSpPr>
            <a:stCxn id="16" idx="4"/>
          </p:cNvCxnSpPr>
          <p:nvPr/>
        </p:nvCxnSpPr>
        <p:spPr>
          <a:xfrm>
            <a:off x="3328930" y="3840628"/>
            <a:ext cx="0" cy="1420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4C7EF02-6512-4E7D-875E-92F0DC721234}"/>
              </a:ext>
            </a:extLst>
          </p:cNvPr>
          <p:cNvCxnSpPr>
            <a:stCxn id="22" idx="4"/>
          </p:cNvCxnSpPr>
          <p:nvPr/>
        </p:nvCxnSpPr>
        <p:spPr>
          <a:xfrm flipH="1">
            <a:off x="7014000" y="3407712"/>
            <a:ext cx="526" cy="1794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A731AA4-DDA3-40D9-83B3-A7E5FBC7FEDD}"/>
              </a:ext>
            </a:extLst>
          </p:cNvPr>
          <p:cNvSpPr/>
          <p:nvPr/>
        </p:nvSpPr>
        <p:spPr>
          <a:xfrm>
            <a:off x="798576" y="4554109"/>
            <a:ext cx="499872" cy="4632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B7C954D2-73FE-4DDF-A129-9A1692ADB512}"/>
              </a:ext>
            </a:extLst>
          </p:cNvPr>
          <p:cNvCxnSpPr>
            <a:stCxn id="25" idx="4"/>
          </p:cNvCxnSpPr>
          <p:nvPr/>
        </p:nvCxnSpPr>
        <p:spPr>
          <a:xfrm flipH="1">
            <a:off x="8845012" y="4323107"/>
            <a:ext cx="0" cy="970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1CB64AB-FB09-4431-A189-EBEF1AF9A0CC}"/>
              </a:ext>
            </a:extLst>
          </p:cNvPr>
          <p:cNvCxnSpPr>
            <a:stCxn id="28" idx="4"/>
          </p:cNvCxnSpPr>
          <p:nvPr/>
        </p:nvCxnSpPr>
        <p:spPr>
          <a:xfrm flipH="1">
            <a:off x="10681012" y="3727086"/>
            <a:ext cx="0" cy="1564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6998ACF-27A6-483C-B5BB-BA79907759BC}"/>
              </a:ext>
            </a:extLst>
          </p:cNvPr>
          <p:cNvCxnSpPr>
            <a:stCxn id="19" idx="4"/>
          </p:cNvCxnSpPr>
          <p:nvPr/>
        </p:nvCxnSpPr>
        <p:spPr>
          <a:xfrm flipH="1">
            <a:off x="5178000" y="4074451"/>
            <a:ext cx="0" cy="1206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8B04F9-5213-4CBF-8655-02F767120EA4}"/>
              </a:ext>
            </a:extLst>
          </p:cNvPr>
          <p:cNvCxnSpPr>
            <a:stCxn id="13" idx="4"/>
          </p:cNvCxnSpPr>
          <p:nvPr/>
        </p:nvCxnSpPr>
        <p:spPr>
          <a:xfrm flipH="1">
            <a:off x="1502304" y="3704829"/>
            <a:ext cx="0" cy="1556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46F8CDD-8DD9-407C-B412-A41BBD02A758}"/>
              </a:ext>
            </a:extLst>
          </p:cNvPr>
          <p:cNvGrpSpPr/>
          <p:nvPr/>
        </p:nvGrpSpPr>
        <p:grpSpPr>
          <a:xfrm>
            <a:off x="1084894" y="2920446"/>
            <a:ext cx="842212" cy="844315"/>
            <a:chOff x="1393086" y="3855331"/>
            <a:chExt cx="842212" cy="844315"/>
          </a:xfrm>
        </p:grpSpPr>
        <p:sp>
          <p:nvSpPr>
            <p:cNvPr id="12" name="Oval 36">
              <a:extLst>
                <a:ext uri="{FF2B5EF4-FFF2-40B4-BE49-F238E27FC236}">
                  <a16:creationId xmlns:a16="http://schemas.microsoft.com/office/drawing/2014/main" id="{4842B897-9FBE-444E-ACCC-72CDCF496611}"/>
                </a:ext>
              </a:extLst>
            </p:cNvPr>
            <p:cNvSpPr>
              <a:spLocks noChangeArrowheads="1"/>
            </p:cNvSpPr>
            <p:nvPr/>
          </p:nvSpPr>
          <p:spPr bwMode="auto">
            <a:xfrm>
              <a:off x="1393086" y="3855331"/>
              <a:ext cx="842212" cy="844315"/>
            </a:xfrm>
            <a:prstGeom prst="ellipse">
              <a:avLst/>
            </a:prstGeom>
            <a:solidFill>
              <a:schemeClr val="accent1"/>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13" name="Oval 37">
              <a:extLst>
                <a:ext uri="{FF2B5EF4-FFF2-40B4-BE49-F238E27FC236}">
                  <a16:creationId xmlns:a16="http://schemas.microsoft.com/office/drawing/2014/main" id="{11D6ECE3-AC6F-4BE1-BC4C-C5D49C4A9A6D}"/>
                </a:ext>
              </a:extLst>
            </p:cNvPr>
            <p:cNvSpPr>
              <a:spLocks noChangeArrowheads="1"/>
            </p:cNvSpPr>
            <p:nvPr/>
          </p:nvSpPr>
          <p:spPr bwMode="auto">
            <a:xfrm>
              <a:off x="1453019" y="3915264"/>
              <a:ext cx="723398" cy="724450"/>
            </a:xfrm>
            <a:prstGeom prst="ellipse">
              <a:avLst/>
            </a:prstGeom>
            <a:solidFill>
              <a:srgbClr val="FFFFFF"/>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14" name="Group 13">
            <a:extLst>
              <a:ext uri="{FF2B5EF4-FFF2-40B4-BE49-F238E27FC236}">
                <a16:creationId xmlns:a16="http://schemas.microsoft.com/office/drawing/2014/main" id="{937C7196-837A-45D9-A589-A62555C5280E}"/>
              </a:ext>
            </a:extLst>
          </p:cNvPr>
          <p:cNvGrpSpPr/>
          <p:nvPr/>
        </p:nvGrpSpPr>
        <p:grpSpPr>
          <a:xfrm>
            <a:off x="2907299" y="3057297"/>
            <a:ext cx="843264" cy="843264"/>
            <a:chOff x="3111648" y="3262577"/>
            <a:chExt cx="843264" cy="843264"/>
          </a:xfrm>
        </p:grpSpPr>
        <p:sp>
          <p:nvSpPr>
            <p:cNvPr id="15" name="Oval 41">
              <a:extLst>
                <a:ext uri="{FF2B5EF4-FFF2-40B4-BE49-F238E27FC236}">
                  <a16:creationId xmlns:a16="http://schemas.microsoft.com/office/drawing/2014/main" id="{4557DBD0-ECBC-47B1-8D88-00A96B4D5223}"/>
                </a:ext>
              </a:extLst>
            </p:cNvPr>
            <p:cNvSpPr>
              <a:spLocks noChangeArrowheads="1"/>
            </p:cNvSpPr>
            <p:nvPr/>
          </p:nvSpPr>
          <p:spPr bwMode="auto">
            <a:xfrm>
              <a:off x="3111648" y="3262577"/>
              <a:ext cx="843264" cy="843264"/>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16" name="Oval 42">
              <a:extLst>
                <a:ext uri="{FF2B5EF4-FFF2-40B4-BE49-F238E27FC236}">
                  <a16:creationId xmlns:a16="http://schemas.microsoft.com/office/drawing/2014/main" id="{DF120352-3939-4D93-8189-4C3A0F40D60E}"/>
                </a:ext>
              </a:extLst>
            </p:cNvPr>
            <p:cNvSpPr>
              <a:spLocks noChangeArrowheads="1"/>
            </p:cNvSpPr>
            <p:nvPr/>
          </p:nvSpPr>
          <p:spPr bwMode="auto">
            <a:xfrm>
              <a:off x="3171580" y="3321458"/>
              <a:ext cx="723398"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17" name="Group 16">
            <a:extLst>
              <a:ext uri="{FF2B5EF4-FFF2-40B4-BE49-F238E27FC236}">
                <a16:creationId xmlns:a16="http://schemas.microsoft.com/office/drawing/2014/main" id="{2B98BF82-5C87-491F-977A-F28C31C5D93F}"/>
              </a:ext>
            </a:extLst>
          </p:cNvPr>
          <p:cNvGrpSpPr/>
          <p:nvPr/>
        </p:nvGrpSpPr>
        <p:grpSpPr>
          <a:xfrm>
            <a:off x="4757945" y="3291119"/>
            <a:ext cx="840110" cy="843264"/>
            <a:chOff x="4832313" y="4205731"/>
            <a:chExt cx="840110" cy="843264"/>
          </a:xfrm>
        </p:grpSpPr>
        <p:sp>
          <p:nvSpPr>
            <p:cNvPr id="18" name="Oval 49">
              <a:extLst>
                <a:ext uri="{FF2B5EF4-FFF2-40B4-BE49-F238E27FC236}">
                  <a16:creationId xmlns:a16="http://schemas.microsoft.com/office/drawing/2014/main" id="{0C72E480-F695-430D-8174-F654096301D0}"/>
                </a:ext>
              </a:extLst>
            </p:cNvPr>
            <p:cNvSpPr>
              <a:spLocks noChangeArrowheads="1"/>
            </p:cNvSpPr>
            <p:nvPr/>
          </p:nvSpPr>
          <p:spPr bwMode="auto">
            <a:xfrm>
              <a:off x="4832313" y="4205731"/>
              <a:ext cx="840110" cy="843264"/>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19" name="Oval 50">
              <a:extLst>
                <a:ext uri="{FF2B5EF4-FFF2-40B4-BE49-F238E27FC236}">
                  <a16:creationId xmlns:a16="http://schemas.microsoft.com/office/drawing/2014/main" id="{EFD28570-CB90-483D-AFAB-BD1D2E4901D1}"/>
                </a:ext>
              </a:extLst>
            </p:cNvPr>
            <p:cNvSpPr>
              <a:spLocks noChangeArrowheads="1"/>
            </p:cNvSpPr>
            <p:nvPr/>
          </p:nvSpPr>
          <p:spPr bwMode="auto">
            <a:xfrm>
              <a:off x="4890142" y="4264613"/>
              <a:ext cx="725501"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20" name="Group 19">
            <a:extLst>
              <a:ext uri="{FF2B5EF4-FFF2-40B4-BE49-F238E27FC236}">
                <a16:creationId xmlns:a16="http://schemas.microsoft.com/office/drawing/2014/main" id="{5F55DA82-301F-4CEA-97C5-1A31F276332A}"/>
              </a:ext>
            </a:extLst>
          </p:cNvPr>
          <p:cNvGrpSpPr/>
          <p:nvPr/>
        </p:nvGrpSpPr>
        <p:grpSpPr>
          <a:xfrm>
            <a:off x="6592894" y="2623329"/>
            <a:ext cx="842212" cy="843264"/>
            <a:chOff x="6551926" y="3616905"/>
            <a:chExt cx="842212" cy="843264"/>
          </a:xfrm>
        </p:grpSpPr>
        <p:sp>
          <p:nvSpPr>
            <p:cNvPr id="21" name="Oval 56">
              <a:extLst>
                <a:ext uri="{FF2B5EF4-FFF2-40B4-BE49-F238E27FC236}">
                  <a16:creationId xmlns:a16="http://schemas.microsoft.com/office/drawing/2014/main" id="{9FF5AE2C-63EA-4324-8015-12EB0CD7B42C}"/>
                </a:ext>
              </a:extLst>
            </p:cNvPr>
            <p:cNvSpPr>
              <a:spLocks noChangeArrowheads="1"/>
            </p:cNvSpPr>
            <p:nvPr/>
          </p:nvSpPr>
          <p:spPr bwMode="auto">
            <a:xfrm>
              <a:off x="6551926" y="3616905"/>
              <a:ext cx="842212" cy="843264"/>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22" name="Oval 57">
              <a:extLst>
                <a:ext uri="{FF2B5EF4-FFF2-40B4-BE49-F238E27FC236}">
                  <a16:creationId xmlns:a16="http://schemas.microsoft.com/office/drawing/2014/main" id="{D0B8212A-C963-4C6C-9EAF-FEB8907D5905}"/>
                </a:ext>
              </a:extLst>
            </p:cNvPr>
            <p:cNvSpPr>
              <a:spLocks noChangeArrowheads="1"/>
            </p:cNvSpPr>
            <p:nvPr/>
          </p:nvSpPr>
          <p:spPr bwMode="auto">
            <a:xfrm>
              <a:off x="6611859" y="3676838"/>
              <a:ext cx="723398"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23" name="Group 22">
            <a:extLst>
              <a:ext uri="{FF2B5EF4-FFF2-40B4-BE49-F238E27FC236}">
                <a16:creationId xmlns:a16="http://schemas.microsoft.com/office/drawing/2014/main" id="{CEBF8AAC-2BFE-4851-A613-708A77D6C32E}"/>
              </a:ext>
            </a:extLst>
          </p:cNvPr>
          <p:cNvGrpSpPr/>
          <p:nvPr/>
        </p:nvGrpSpPr>
        <p:grpSpPr>
          <a:xfrm>
            <a:off x="8428368" y="3539775"/>
            <a:ext cx="843264" cy="843264"/>
            <a:chOff x="8270488" y="4442195"/>
            <a:chExt cx="843264" cy="843264"/>
          </a:xfrm>
        </p:grpSpPr>
        <p:sp>
          <p:nvSpPr>
            <p:cNvPr id="24" name="Oval 63">
              <a:extLst>
                <a:ext uri="{FF2B5EF4-FFF2-40B4-BE49-F238E27FC236}">
                  <a16:creationId xmlns:a16="http://schemas.microsoft.com/office/drawing/2014/main" id="{3C05204F-2788-4934-9B99-A2D9DE82264A}"/>
                </a:ext>
              </a:extLst>
            </p:cNvPr>
            <p:cNvSpPr>
              <a:spLocks noChangeArrowheads="1"/>
            </p:cNvSpPr>
            <p:nvPr/>
          </p:nvSpPr>
          <p:spPr bwMode="auto">
            <a:xfrm>
              <a:off x="8270488" y="4442195"/>
              <a:ext cx="843264" cy="843264"/>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25" name="Oval 64">
              <a:extLst>
                <a:ext uri="{FF2B5EF4-FFF2-40B4-BE49-F238E27FC236}">
                  <a16:creationId xmlns:a16="http://schemas.microsoft.com/office/drawing/2014/main" id="{4D482E3E-E142-4FF3-892B-C8C11912CDBE}"/>
                </a:ext>
              </a:extLst>
            </p:cNvPr>
            <p:cNvSpPr>
              <a:spLocks noChangeArrowheads="1"/>
            </p:cNvSpPr>
            <p:nvPr/>
          </p:nvSpPr>
          <p:spPr bwMode="auto">
            <a:xfrm>
              <a:off x="8330420" y="4502128"/>
              <a:ext cx="723398" cy="72339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26" name="Group 25">
            <a:extLst>
              <a:ext uri="{FF2B5EF4-FFF2-40B4-BE49-F238E27FC236}">
                <a16:creationId xmlns:a16="http://schemas.microsoft.com/office/drawing/2014/main" id="{CB8340E5-5C82-4FB5-A2D1-45E4FF66581C}"/>
              </a:ext>
            </a:extLst>
          </p:cNvPr>
          <p:cNvGrpSpPr/>
          <p:nvPr/>
        </p:nvGrpSpPr>
        <p:grpSpPr>
          <a:xfrm>
            <a:off x="10264894" y="2942703"/>
            <a:ext cx="842212" cy="844315"/>
            <a:chOff x="9996997" y="3855331"/>
            <a:chExt cx="842212" cy="844315"/>
          </a:xfrm>
        </p:grpSpPr>
        <p:sp>
          <p:nvSpPr>
            <p:cNvPr id="27" name="Oval 36">
              <a:extLst>
                <a:ext uri="{FF2B5EF4-FFF2-40B4-BE49-F238E27FC236}">
                  <a16:creationId xmlns:a16="http://schemas.microsoft.com/office/drawing/2014/main" id="{44F487D0-5C19-4676-9197-DFC26FF1BAD6}"/>
                </a:ext>
              </a:extLst>
            </p:cNvPr>
            <p:cNvSpPr>
              <a:spLocks noChangeArrowheads="1"/>
            </p:cNvSpPr>
            <p:nvPr/>
          </p:nvSpPr>
          <p:spPr bwMode="auto">
            <a:xfrm>
              <a:off x="9996997" y="3855331"/>
              <a:ext cx="842212" cy="84431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28" name="Oval 37">
              <a:extLst>
                <a:ext uri="{FF2B5EF4-FFF2-40B4-BE49-F238E27FC236}">
                  <a16:creationId xmlns:a16="http://schemas.microsoft.com/office/drawing/2014/main" id="{3F1B2AC2-5A2B-47BF-9264-DEA7F5C9D9D9}"/>
                </a:ext>
              </a:extLst>
            </p:cNvPr>
            <p:cNvSpPr>
              <a:spLocks noChangeArrowheads="1"/>
            </p:cNvSpPr>
            <p:nvPr/>
          </p:nvSpPr>
          <p:spPr bwMode="auto">
            <a:xfrm>
              <a:off x="10056930" y="3915264"/>
              <a:ext cx="723398"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sp>
        <p:nvSpPr>
          <p:cNvPr id="29" name="TextBox 28">
            <a:extLst>
              <a:ext uri="{FF2B5EF4-FFF2-40B4-BE49-F238E27FC236}">
                <a16:creationId xmlns:a16="http://schemas.microsoft.com/office/drawing/2014/main" id="{FA19F54C-4F4E-466B-AACF-04ABBA7CA5FA}"/>
              </a:ext>
            </a:extLst>
          </p:cNvPr>
          <p:cNvSpPr txBox="1"/>
          <p:nvPr/>
        </p:nvSpPr>
        <p:spPr>
          <a:xfrm>
            <a:off x="696000" y="1789572"/>
            <a:ext cx="1764050" cy="1027397"/>
          </a:xfrm>
          <a:prstGeom prst="rect">
            <a:avLst/>
          </a:prstGeom>
          <a:noFill/>
        </p:spPr>
        <p:txBody>
          <a:bodyPr wrap="square" rtlCol="0">
            <a:noAutofit/>
          </a:bodyPr>
          <a:lstStyle/>
          <a:p>
            <a:pPr lvl="0" algn="ctr">
              <a:defRPr/>
            </a:pPr>
            <a:r>
              <a:rPr lang="en-US" sz="1400" dirty="0">
                <a:solidFill>
                  <a:srgbClr val="FF5800"/>
                </a:solidFill>
                <a:latin typeface="Segoe UI Semibold" panose="020B0702040204020203" pitchFamily="34" charset="0"/>
                <a:ea typeface="Segoe UI Light" charset="0"/>
                <a:cs typeface="Segoe UI Semibold" panose="020B0702040204020203" pitchFamily="34" charset="0"/>
              </a:rPr>
              <a:t>What problem do I want to answer ?</a:t>
            </a:r>
          </a:p>
        </p:txBody>
      </p:sp>
      <p:sp>
        <p:nvSpPr>
          <p:cNvPr id="30" name="TextBox 29">
            <a:extLst>
              <a:ext uri="{FF2B5EF4-FFF2-40B4-BE49-F238E27FC236}">
                <a16:creationId xmlns:a16="http://schemas.microsoft.com/office/drawing/2014/main" id="{730B3855-B07F-44B7-8808-033CB0FFF382}"/>
              </a:ext>
            </a:extLst>
          </p:cNvPr>
          <p:cNvSpPr txBox="1"/>
          <p:nvPr/>
        </p:nvSpPr>
        <p:spPr>
          <a:xfrm>
            <a:off x="2518931" y="1723751"/>
            <a:ext cx="1620000" cy="102739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CE056A"/>
                </a:solidFill>
                <a:latin typeface="Segoe UI Semibold" panose="020B0702040204020203" pitchFamily="34" charset="0"/>
                <a:cs typeface="Segoe UI Semibold" panose="020B0702040204020203" pitchFamily="34" charset="0"/>
              </a:rPr>
              <a:t>What is the added value of building a component?</a:t>
            </a:r>
          </a:p>
        </p:txBody>
      </p:sp>
      <p:sp>
        <p:nvSpPr>
          <p:cNvPr id="31" name="TextBox 30">
            <a:extLst>
              <a:ext uri="{FF2B5EF4-FFF2-40B4-BE49-F238E27FC236}">
                <a16:creationId xmlns:a16="http://schemas.microsoft.com/office/drawing/2014/main" id="{A67CAD49-C38D-4068-89D8-6741AAB48469}"/>
              </a:ext>
            </a:extLst>
          </p:cNvPr>
          <p:cNvSpPr txBox="1"/>
          <p:nvPr/>
        </p:nvSpPr>
        <p:spPr>
          <a:xfrm>
            <a:off x="4367999" y="1541115"/>
            <a:ext cx="1633069" cy="1644814"/>
          </a:xfrm>
          <a:prstGeom prst="rect">
            <a:avLst/>
          </a:prstGeom>
          <a:noFill/>
        </p:spPr>
        <p:txBody>
          <a:bodyPr wrap="square" rtlCol="0">
            <a:noAutofit/>
          </a:bodyPr>
          <a:lstStyle/>
          <a:p>
            <a:pPr algn="ctr">
              <a:defRPr/>
            </a:pPr>
            <a:r>
              <a:rPr lang="en-US" sz="1400" dirty="0">
                <a:solidFill>
                  <a:srgbClr val="C80000"/>
                </a:solidFill>
                <a:latin typeface="Segoe UI Semibold" panose="020B0702040204020203" pitchFamily="34" charset="0"/>
                <a:ea typeface="Segoe UI Light" charset="0"/>
                <a:cs typeface="Segoe UI Semibold" panose="020B0702040204020203" pitchFamily="34" charset="0"/>
              </a:rPr>
              <a:t>What features must be implemented to take full advantage of this component? </a:t>
            </a:r>
          </a:p>
        </p:txBody>
      </p:sp>
      <p:sp>
        <p:nvSpPr>
          <p:cNvPr id="32" name="TextBox 31">
            <a:extLst>
              <a:ext uri="{FF2B5EF4-FFF2-40B4-BE49-F238E27FC236}">
                <a16:creationId xmlns:a16="http://schemas.microsoft.com/office/drawing/2014/main" id="{15BCFF03-2C6F-404D-BA85-34263BC1718D}"/>
              </a:ext>
            </a:extLst>
          </p:cNvPr>
          <p:cNvSpPr txBox="1"/>
          <p:nvPr/>
        </p:nvSpPr>
        <p:spPr>
          <a:xfrm>
            <a:off x="6210534" y="946151"/>
            <a:ext cx="1620000" cy="1027397"/>
          </a:xfrm>
          <a:prstGeom prst="rect">
            <a:avLst/>
          </a:prstGeom>
          <a:noFill/>
        </p:spPr>
        <p:txBody>
          <a:bodyPr wrap="square" rtlCol="0">
            <a:noAutofit/>
          </a:bodyPr>
          <a:lstStyle/>
          <a:p>
            <a:pPr lvl="0" algn="ctr">
              <a:defRPr/>
            </a:pPr>
            <a:r>
              <a:rPr lang="en-US" sz="1400" dirty="0">
                <a:solidFill>
                  <a:srgbClr val="FFB414"/>
                </a:solidFill>
                <a:latin typeface="Segoe UI Semibold" panose="020B0702040204020203" pitchFamily="34" charset="0"/>
                <a:ea typeface="Segoe UI Light" charset="0"/>
                <a:cs typeface="Segoe UI Semibold" panose="020B0702040204020203" pitchFamily="34" charset="0"/>
              </a:rPr>
              <a:t>What types of data will it use?</a:t>
            </a:r>
          </a:p>
          <a:p>
            <a:pPr lvl="0" algn="ctr">
              <a:defRPr/>
            </a:pPr>
            <a:r>
              <a:rPr lang="en-US" sz="1400" dirty="0">
                <a:solidFill>
                  <a:srgbClr val="FFB414"/>
                </a:solidFill>
                <a:latin typeface="Segoe UI Semibold" panose="020B0702040204020203" pitchFamily="34" charset="0"/>
                <a:ea typeface="Segoe UI Light" charset="0"/>
                <a:cs typeface="Segoe UI Semibold" panose="020B0702040204020203" pitchFamily="34" charset="0"/>
              </a:rPr>
              <a:t>Will it be used on a field or on a dataset?</a:t>
            </a:r>
          </a:p>
        </p:txBody>
      </p:sp>
      <p:sp>
        <p:nvSpPr>
          <p:cNvPr id="33" name="TextBox 32">
            <a:extLst>
              <a:ext uri="{FF2B5EF4-FFF2-40B4-BE49-F238E27FC236}">
                <a16:creationId xmlns:a16="http://schemas.microsoft.com/office/drawing/2014/main" id="{7638F0B3-8DA0-4359-B2E0-3133D3D24DC6}"/>
              </a:ext>
            </a:extLst>
          </p:cNvPr>
          <p:cNvSpPr txBox="1"/>
          <p:nvPr/>
        </p:nvSpPr>
        <p:spPr>
          <a:xfrm>
            <a:off x="8053069" y="2287475"/>
            <a:ext cx="1620000" cy="787331"/>
          </a:xfrm>
          <a:prstGeom prst="rect">
            <a:avLst/>
          </a:prstGeom>
          <a:noFill/>
        </p:spPr>
        <p:txBody>
          <a:bodyPr wrap="square" rtlCol="0">
            <a:noAutofit/>
          </a:bodyPr>
          <a:lstStyle/>
          <a:p>
            <a:pPr algn="ctr">
              <a:defRPr/>
            </a:pPr>
            <a:r>
              <a:rPr lang="en-US" sz="1400" dirty="0">
                <a:solidFill>
                  <a:srgbClr val="47800A"/>
                </a:solidFill>
                <a:latin typeface="Segoe UI Semibold" panose="020B0702040204020203" pitchFamily="34" charset="0"/>
                <a:ea typeface="Segoe UI Light" charset="0"/>
                <a:cs typeface="Segoe UI Semibold" panose="020B0702040204020203" pitchFamily="34" charset="0"/>
              </a:rPr>
              <a:t>What parameters do I want to keep free to modify?</a:t>
            </a:r>
          </a:p>
        </p:txBody>
      </p:sp>
      <p:sp>
        <p:nvSpPr>
          <p:cNvPr id="34" name="Rectangle 6">
            <a:extLst>
              <a:ext uri="{FF2B5EF4-FFF2-40B4-BE49-F238E27FC236}">
                <a16:creationId xmlns:a16="http://schemas.microsoft.com/office/drawing/2014/main" id="{EC25C3CF-DD46-489C-A80C-48080EA24172}"/>
              </a:ext>
            </a:extLst>
          </p:cNvPr>
          <p:cNvSpPr>
            <a:spLocks noChangeArrowheads="1"/>
          </p:cNvSpPr>
          <p:nvPr/>
        </p:nvSpPr>
        <p:spPr bwMode="auto">
          <a:xfrm>
            <a:off x="0" y="4998432"/>
            <a:ext cx="12192000" cy="437114"/>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a:ea typeface="+mn-ea"/>
              <a:cs typeface="+mn-cs"/>
            </a:endParaRPr>
          </a:p>
        </p:txBody>
      </p:sp>
      <p:pic>
        <p:nvPicPr>
          <p:cNvPr id="35" name="Picture 34">
            <a:extLst>
              <a:ext uri="{FF2B5EF4-FFF2-40B4-BE49-F238E27FC236}">
                <a16:creationId xmlns:a16="http://schemas.microsoft.com/office/drawing/2014/main" id="{F931A67A-80E7-4197-BC5F-0227CF0EB0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2790" y="3146996"/>
            <a:ext cx="406421" cy="406421"/>
          </a:xfrm>
          <a:prstGeom prst="rect">
            <a:avLst/>
          </a:prstGeom>
        </p:spPr>
      </p:pic>
      <p:pic>
        <p:nvPicPr>
          <p:cNvPr id="36" name="Picture 35">
            <a:extLst>
              <a:ext uri="{FF2B5EF4-FFF2-40B4-BE49-F238E27FC236}">
                <a16:creationId xmlns:a16="http://schemas.microsoft.com/office/drawing/2014/main" id="{012FDA7E-8457-48C2-9B9E-CE6FDF5E6C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0790" y="2836504"/>
            <a:ext cx="406421" cy="406421"/>
          </a:xfrm>
          <a:prstGeom prst="rect">
            <a:avLst/>
          </a:prstGeom>
        </p:spPr>
      </p:pic>
      <p:pic>
        <p:nvPicPr>
          <p:cNvPr id="37" name="Picture 36">
            <a:hlinkClick r:id="rId5"/>
            <a:extLst>
              <a:ext uri="{FF2B5EF4-FFF2-40B4-BE49-F238E27FC236}">
                <a16:creationId xmlns:a16="http://schemas.microsoft.com/office/drawing/2014/main" id="{9F3FBF86-76EC-4469-BA9A-A0B72B793AC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25709" y="3259716"/>
            <a:ext cx="406445" cy="406445"/>
          </a:xfrm>
          <a:prstGeom prst="rect">
            <a:avLst/>
          </a:prstGeom>
        </p:spPr>
      </p:pic>
      <p:pic>
        <p:nvPicPr>
          <p:cNvPr id="38" name="Picture 37">
            <a:extLst>
              <a:ext uri="{FF2B5EF4-FFF2-40B4-BE49-F238E27FC236}">
                <a16:creationId xmlns:a16="http://schemas.microsoft.com/office/drawing/2014/main" id="{01C402E6-A052-4EFE-8421-EAEDA189A4E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45784" y="3752318"/>
            <a:ext cx="408433" cy="408433"/>
          </a:xfrm>
          <a:prstGeom prst="rect">
            <a:avLst/>
          </a:prstGeom>
        </p:spPr>
      </p:pic>
      <p:pic>
        <p:nvPicPr>
          <p:cNvPr id="39" name="Picture 38">
            <a:extLst>
              <a:ext uri="{FF2B5EF4-FFF2-40B4-BE49-F238E27FC236}">
                <a16:creationId xmlns:a16="http://schemas.microsoft.com/office/drawing/2014/main" id="{070FBA6B-9CA2-400B-8B24-4E438A323F8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78645" y="3574112"/>
            <a:ext cx="971783" cy="2126429"/>
          </a:xfrm>
          <a:prstGeom prst="rect">
            <a:avLst/>
          </a:prstGeom>
        </p:spPr>
      </p:pic>
      <p:pic>
        <p:nvPicPr>
          <p:cNvPr id="40" name="Picture 39">
            <a:extLst>
              <a:ext uri="{FF2B5EF4-FFF2-40B4-BE49-F238E27FC236}">
                <a16:creationId xmlns:a16="http://schemas.microsoft.com/office/drawing/2014/main" id="{EBAD5882-7547-4EA7-91CB-1C9C5DBC174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74778" y="3503934"/>
            <a:ext cx="406445" cy="406445"/>
          </a:xfrm>
          <a:prstGeom prst="rect">
            <a:avLst/>
          </a:prstGeom>
        </p:spPr>
      </p:pic>
      <p:sp>
        <p:nvSpPr>
          <p:cNvPr id="41" name="TextBox 40">
            <a:extLst>
              <a:ext uri="{FF2B5EF4-FFF2-40B4-BE49-F238E27FC236}">
                <a16:creationId xmlns:a16="http://schemas.microsoft.com/office/drawing/2014/main" id="{7B673246-221E-422D-AC4C-1C6D2E9A88E1}"/>
              </a:ext>
            </a:extLst>
          </p:cNvPr>
          <p:cNvSpPr txBox="1"/>
          <p:nvPr/>
        </p:nvSpPr>
        <p:spPr>
          <a:xfrm>
            <a:off x="9876000" y="1895482"/>
            <a:ext cx="1758952" cy="474990"/>
          </a:xfrm>
          <a:prstGeom prst="rect">
            <a:avLst/>
          </a:prstGeom>
          <a:noFill/>
        </p:spPr>
        <p:txBody>
          <a:bodyPr wrap="square" rtlCol="0">
            <a:noAutofit/>
          </a:bodyPr>
          <a:lstStyle/>
          <a:p>
            <a:pPr lvl="0" algn="ctr">
              <a:defRPr/>
            </a:pPr>
            <a:r>
              <a:rPr lang="en-US" sz="1400" dirty="0">
                <a:solidFill>
                  <a:srgbClr val="008376"/>
                </a:solidFill>
                <a:latin typeface="Segoe UI Semibold" panose="020B0702040204020203" pitchFamily="34" charset="0"/>
                <a:ea typeface="Segoe UI Light" charset="0"/>
                <a:cs typeface="Segoe UI Semibold" panose="020B0702040204020203" pitchFamily="34" charset="0"/>
              </a:rPr>
              <a:t>External services ? </a:t>
            </a:r>
          </a:p>
        </p:txBody>
      </p:sp>
      <p:pic>
        <p:nvPicPr>
          <p:cNvPr id="42" name="Picture 41">
            <a:extLst>
              <a:ext uri="{FF2B5EF4-FFF2-40B4-BE49-F238E27FC236}">
                <a16:creationId xmlns:a16="http://schemas.microsoft.com/office/drawing/2014/main" id="{8E6D9095-5A21-4E73-9F92-661C95A5F9D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481784" y="3148688"/>
            <a:ext cx="408433" cy="408433"/>
          </a:xfrm>
          <a:prstGeom prst="rect">
            <a:avLst/>
          </a:prstGeom>
        </p:spPr>
      </p:pic>
      <p:pic>
        <p:nvPicPr>
          <p:cNvPr id="43" name="Picture 42">
            <a:extLst>
              <a:ext uri="{FF2B5EF4-FFF2-40B4-BE49-F238E27FC236}">
                <a16:creationId xmlns:a16="http://schemas.microsoft.com/office/drawing/2014/main" id="{A875EBAD-B1A4-4517-8D14-7309241383F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82808" y="3764737"/>
            <a:ext cx="1259561" cy="1925119"/>
          </a:xfrm>
          <a:prstGeom prst="rect">
            <a:avLst/>
          </a:prstGeom>
        </p:spPr>
      </p:pic>
    </p:spTree>
    <p:extLst>
      <p:ext uri="{BB962C8B-B14F-4D97-AF65-F5344CB8AC3E}">
        <p14:creationId xmlns:p14="http://schemas.microsoft.com/office/powerpoint/2010/main" val="149337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10"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D8D-C279-4168-AB9D-D80313CBC0BF}"/>
              </a:ext>
            </a:extLst>
          </p:cNvPr>
          <p:cNvSpPr>
            <a:spLocks noGrp="1"/>
          </p:cNvSpPr>
          <p:nvPr>
            <p:ph type="title"/>
          </p:nvPr>
        </p:nvSpPr>
        <p:spPr/>
        <p:txBody>
          <a:bodyPr/>
          <a:lstStyle/>
          <a:p>
            <a:r>
              <a:rPr lang="fr-FR" dirty="0" err="1"/>
              <a:t>Equip</a:t>
            </a:r>
            <a:r>
              <a:rPr lang="fr-FR" dirty="0"/>
              <a:t> </a:t>
            </a:r>
            <a:r>
              <a:rPr lang="fr-FR" dirty="0" err="1"/>
              <a:t>yourself</a:t>
            </a:r>
            <a:r>
              <a:rPr lang="fr-FR" dirty="0"/>
              <a:t>!</a:t>
            </a:r>
          </a:p>
        </p:txBody>
      </p:sp>
      <p:sp>
        <p:nvSpPr>
          <p:cNvPr id="3" name="Content Placeholder 2">
            <a:extLst>
              <a:ext uri="{FF2B5EF4-FFF2-40B4-BE49-F238E27FC236}">
                <a16:creationId xmlns:a16="http://schemas.microsoft.com/office/drawing/2014/main" id="{5046044F-FD38-4CBF-8300-A034F2F0805C}"/>
              </a:ext>
            </a:extLst>
          </p:cNvPr>
          <p:cNvSpPr>
            <a:spLocks noGrp="1"/>
          </p:cNvSpPr>
          <p:nvPr>
            <p:ph idx="1"/>
          </p:nvPr>
        </p:nvSpPr>
        <p:spPr>
          <a:xfrm>
            <a:off x="838200" y="1460500"/>
            <a:ext cx="6176963" cy="4351338"/>
          </a:xfrm>
        </p:spPr>
        <p:txBody>
          <a:bodyPr>
            <a:noAutofit/>
          </a:bodyPr>
          <a:lstStyle/>
          <a:p>
            <a:pPr marL="0" indent="0" algn="just" fontAlgn="base">
              <a:buNone/>
            </a:pPr>
            <a:r>
              <a:rPr lang="en-US" sz="2600" dirty="0"/>
              <a:t>Install </a:t>
            </a:r>
            <a:r>
              <a:rPr lang="en-US" sz="2600" b="1" dirty="0" err="1">
                <a:solidFill>
                  <a:schemeClr val="accent1"/>
                </a:solidFill>
                <a:cs typeface="Segoe UI Light" panose="020B0502040204020203" pitchFamily="34" charset="0"/>
                <a:hlinkClick r:id="rId3">
                  <a:extLst>
                    <a:ext uri="{A12FA001-AC4F-418D-AE19-62706E023703}">
                      <ahyp:hlinkClr xmlns:ahyp="http://schemas.microsoft.com/office/drawing/2018/hyperlinkcolor" val="tx"/>
                    </a:ext>
                  </a:extLst>
                </a:hlinkClick>
              </a:rPr>
              <a:t>Npm</a:t>
            </a:r>
            <a:r>
              <a:rPr lang="en-US" sz="2600" dirty="0"/>
              <a:t> or </a:t>
            </a:r>
            <a:r>
              <a:rPr lang="en-US" sz="2600" b="1" dirty="0">
                <a:solidFill>
                  <a:schemeClr val="accent1"/>
                </a:solidFill>
                <a:cs typeface="Segoe UI Light" panose="020B0502040204020203" pitchFamily="34" charset="0"/>
                <a:hlinkClick r:id="rId4">
                  <a:extLst>
                    <a:ext uri="{A12FA001-AC4F-418D-AE19-62706E023703}">
                      <ahyp:hlinkClr xmlns:ahyp="http://schemas.microsoft.com/office/drawing/2018/hyperlinkcolor" val="tx"/>
                    </a:ext>
                  </a:extLst>
                </a:hlinkClick>
              </a:rPr>
              <a:t>Node.js</a:t>
            </a:r>
            <a:r>
              <a:rPr lang="en-US" sz="2600" dirty="0"/>
              <a:t>, one will come with the other in any case!</a:t>
            </a:r>
          </a:p>
          <a:p>
            <a:pPr marL="0" indent="0" algn="just" fontAlgn="base">
              <a:buNone/>
            </a:pPr>
            <a:endParaRPr lang="en-US" sz="2600" dirty="0"/>
          </a:p>
          <a:p>
            <a:pPr marL="0" indent="0" algn="just" fontAlgn="base">
              <a:buNone/>
            </a:pPr>
            <a:r>
              <a:rPr lang="en-US" sz="2600" dirty="0"/>
              <a:t>Make sure you have the </a:t>
            </a:r>
            <a:r>
              <a:rPr lang="en-US" sz="2600" b="1" dirty="0">
                <a:solidFill>
                  <a:schemeClr val="accent1"/>
                </a:solidFill>
                <a:cs typeface="Segoe UI Light" panose="020B0502040204020203" pitchFamily="34" charset="0"/>
                <a:hlinkClick r:id="rId5">
                  <a:extLst>
                    <a:ext uri="{A12FA001-AC4F-418D-AE19-62706E023703}">
                      <ahyp:hlinkClr xmlns:ahyp="http://schemas.microsoft.com/office/drawing/2018/hyperlinkcolor" val="tx"/>
                    </a:ext>
                  </a:extLst>
                </a:hlinkClick>
              </a:rPr>
              <a:t>.NET Framework 4.6.2 Developer Pack</a:t>
            </a:r>
            <a:r>
              <a:rPr lang="en-US" sz="2600" dirty="0"/>
              <a:t>.</a:t>
            </a:r>
          </a:p>
          <a:p>
            <a:pPr marL="0" indent="0" algn="just" fontAlgn="base">
              <a:buNone/>
            </a:pPr>
            <a:endParaRPr lang="en-US" sz="2600" dirty="0"/>
          </a:p>
          <a:p>
            <a:pPr marL="0" indent="0" algn="just" fontAlgn="base">
              <a:buNone/>
            </a:pPr>
            <a:r>
              <a:rPr lang="en-US" sz="2600" dirty="0"/>
              <a:t>Install </a:t>
            </a:r>
            <a:r>
              <a:rPr lang="en-US" sz="2600" b="1" dirty="0">
                <a:solidFill>
                  <a:schemeClr val="accent1"/>
                </a:solidFill>
                <a:cs typeface="Segoe UI Light" panose="020B0502040204020203" pitchFamily="34" charset="0"/>
                <a:hlinkClick r:id="rId6">
                  <a:extLst>
                    <a:ext uri="{A12FA001-AC4F-418D-AE19-62706E023703}">
                      <ahyp:hlinkClr xmlns:ahyp="http://schemas.microsoft.com/office/drawing/2018/hyperlinkcolor" val="tx"/>
                    </a:ext>
                  </a:extLst>
                </a:hlinkClick>
              </a:rPr>
              <a:t>Microsoft PowerApps CLI</a:t>
            </a:r>
            <a:r>
              <a:rPr lang="en-US" sz="2600" dirty="0"/>
              <a:t>.</a:t>
            </a:r>
          </a:p>
          <a:p>
            <a:pPr marL="0" indent="0" algn="just" fontAlgn="base">
              <a:buNone/>
            </a:pPr>
            <a:br>
              <a:rPr lang="en-US" sz="2600" dirty="0"/>
            </a:br>
            <a:r>
              <a:rPr lang="en-US" sz="2600" dirty="0"/>
              <a:t>Note: </a:t>
            </a:r>
            <a:r>
              <a:rPr lang="en-US" sz="2600" dirty="0" err="1"/>
              <a:t>XrmToolBox</a:t>
            </a:r>
            <a:r>
              <a:rPr lang="en-US" sz="2600" dirty="0"/>
              <a:t> plugin exists </a:t>
            </a:r>
            <a:r>
              <a:rPr lang="en-US" sz="2600" b="1" dirty="0">
                <a:solidFill>
                  <a:schemeClr val="accent1"/>
                </a:solidFill>
                <a:cs typeface="Segoe UI Light" panose="020B0502040204020203" pitchFamily="34" charset="0"/>
                <a:hlinkClick r:id="rId7">
                  <a:extLst>
                    <a:ext uri="{A12FA001-AC4F-418D-AE19-62706E023703}">
                      <ahyp:hlinkClr xmlns:ahyp="http://schemas.microsoft.com/office/drawing/2018/hyperlinkcolor" val="tx"/>
                    </a:ext>
                  </a:extLst>
                </a:hlinkClick>
              </a:rPr>
              <a:t>PCF Custom Control Builder</a:t>
            </a:r>
            <a:r>
              <a:rPr lang="en-US" sz="2600" dirty="0"/>
              <a:t>.</a:t>
            </a:r>
            <a:endParaRPr lang="fr-FR" sz="2600" dirty="0"/>
          </a:p>
        </p:txBody>
      </p:sp>
      <p:pic>
        <p:nvPicPr>
          <p:cNvPr id="4" name="Picture 3" descr="Résultat de recherche d'images pour &quot;node js logo&quot;">
            <a:extLst>
              <a:ext uri="{FF2B5EF4-FFF2-40B4-BE49-F238E27FC236}">
                <a16:creationId xmlns:a16="http://schemas.microsoft.com/office/drawing/2014/main" id="{3AFF487C-E355-4A2F-95FA-01995293CA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8214" y="1389063"/>
            <a:ext cx="1502658" cy="9205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Résultat de recherche d'images pour &quot;npm logo&quot;">
            <a:extLst>
              <a:ext uri="{FF2B5EF4-FFF2-40B4-BE49-F238E27FC236}">
                <a16:creationId xmlns:a16="http://schemas.microsoft.com/office/drawing/2014/main" id="{171D501C-6BFD-4312-B328-6BC20B0CFB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4636" y="1492929"/>
            <a:ext cx="1641931" cy="6389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Résultat de recherche d'images pour &quot;.net framework logo&quot;">
            <a:extLst>
              <a:ext uri="{FF2B5EF4-FFF2-40B4-BE49-F238E27FC236}">
                <a16:creationId xmlns:a16="http://schemas.microsoft.com/office/drawing/2014/main" id="{5D8C0DF2-CEE5-4D07-9671-ED0E052C78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7711" y="2350508"/>
            <a:ext cx="1178260" cy="117826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C4283B6A-4160-4F63-92F4-384EEE2AB3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35143" y="3234125"/>
            <a:ext cx="914400" cy="914400"/>
          </a:xfrm>
          <a:prstGeom prst="rect">
            <a:avLst/>
          </a:prstGeom>
        </p:spPr>
      </p:pic>
      <p:pic>
        <p:nvPicPr>
          <p:cNvPr id="8" name="Picture 4" descr="Donation · XrmToolBox">
            <a:extLst>
              <a:ext uri="{FF2B5EF4-FFF2-40B4-BE49-F238E27FC236}">
                <a16:creationId xmlns:a16="http://schemas.microsoft.com/office/drawing/2014/main" id="{EB91FB0A-04A5-4369-B656-C39D632546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00850" y="3956099"/>
            <a:ext cx="1292364" cy="129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903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62DA-3884-4CA3-8A10-CC1A63AD39A3}"/>
              </a:ext>
            </a:extLst>
          </p:cNvPr>
          <p:cNvSpPr>
            <a:spLocks noGrp="1"/>
          </p:cNvSpPr>
          <p:nvPr>
            <p:ph type="title"/>
          </p:nvPr>
        </p:nvSpPr>
        <p:spPr/>
        <p:txBody>
          <a:bodyPr/>
          <a:lstStyle/>
          <a:p>
            <a:r>
              <a:rPr lang="fr-FR" dirty="0"/>
              <a:t>Power Apps</a:t>
            </a:r>
          </a:p>
        </p:txBody>
      </p:sp>
      <p:sp>
        <p:nvSpPr>
          <p:cNvPr id="5" name="Content Placeholder 2">
            <a:extLst>
              <a:ext uri="{FF2B5EF4-FFF2-40B4-BE49-F238E27FC236}">
                <a16:creationId xmlns:a16="http://schemas.microsoft.com/office/drawing/2014/main" id="{09053A38-EF9E-4EDF-B4C9-04998CAF3C56}"/>
              </a:ext>
            </a:extLst>
          </p:cNvPr>
          <p:cNvSpPr>
            <a:spLocks noGrp="1"/>
          </p:cNvSpPr>
          <p:nvPr>
            <p:ph idx="1"/>
          </p:nvPr>
        </p:nvSpPr>
        <p:spPr>
          <a:xfrm>
            <a:off x="838200" y="1460501"/>
            <a:ext cx="11227594" cy="1030042"/>
          </a:xfrm>
        </p:spPr>
        <p:txBody>
          <a:bodyPr>
            <a:noAutofit/>
          </a:bodyPr>
          <a:lstStyle/>
          <a:p>
            <a:pPr marL="0" indent="0" algn="just" fontAlgn="base">
              <a:buNone/>
            </a:pPr>
            <a:r>
              <a:rPr lang="en-US" sz="1900" dirty="0"/>
              <a:t>A unique tool that initially focuses on developing custom controls, plugins and web resources.</a:t>
            </a:r>
          </a:p>
          <a:p>
            <a:pPr marL="0" indent="0" algn="just" fontAlgn="base">
              <a:buNone/>
            </a:pPr>
            <a:br>
              <a:rPr lang="en-US" sz="1900" dirty="0"/>
            </a:br>
            <a:r>
              <a:rPr lang="en-US" sz="1900" b="1" dirty="0">
                <a:solidFill>
                  <a:schemeClr val="accent1"/>
                </a:solidFill>
                <a:cs typeface="Segoe UI Light" panose="020B0502040204020203" pitchFamily="34" charset="0"/>
              </a:rPr>
              <a:t>C</a:t>
            </a:r>
            <a:r>
              <a:rPr lang="en-US" sz="1900" dirty="0"/>
              <a:t>ommand </a:t>
            </a:r>
            <a:r>
              <a:rPr lang="en-US" sz="1900" b="1" dirty="0">
                <a:solidFill>
                  <a:schemeClr val="accent1"/>
                </a:solidFill>
                <a:cs typeface="Segoe UI Light" panose="020B0502040204020203" pitchFamily="34" charset="0"/>
              </a:rPr>
              <a:t>L</a:t>
            </a:r>
            <a:r>
              <a:rPr lang="en-US" sz="1900" dirty="0"/>
              <a:t>ine </a:t>
            </a:r>
            <a:r>
              <a:rPr lang="en-US" sz="1900" b="1" dirty="0">
                <a:solidFill>
                  <a:schemeClr val="accent1"/>
                </a:solidFill>
                <a:cs typeface="Segoe UI Light" panose="020B0502040204020203" pitchFamily="34" charset="0"/>
              </a:rPr>
              <a:t>I</a:t>
            </a:r>
            <a:r>
              <a:rPr lang="en-US" sz="1900" dirty="0"/>
              <a:t>nterface which enables developers to be more efficient in their PCF development !</a:t>
            </a:r>
            <a:endParaRPr lang="fr-FR" sz="1900" dirty="0"/>
          </a:p>
        </p:txBody>
      </p:sp>
      <p:sp>
        <p:nvSpPr>
          <p:cNvPr id="6" name="Content Placeholder 2">
            <a:extLst>
              <a:ext uri="{FF2B5EF4-FFF2-40B4-BE49-F238E27FC236}">
                <a16:creationId xmlns:a16="http://schemas.microsoft.com/office/drawing/2014/main" id="{653B5D44-C74D-477E-A4FD-774C98545D58}"/>
              </a:ext>
            </a:extLst>
          </p:cNvPr>
          <p:cNvSpPr txBox="1">
            <a:spLocks/>
          </p:cNvSpPr>
          <p:nvPr/>
        </p:nvSpPr>
        <p:spPr>
          <a:xfrm>
            <a:off x="838200" y="2913978"/>
            <a:ext cx="4183856" cy="26438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r>
              <a:rPr lang="en-US" sz="1800" dirty="0"/>
              <a:t>Control templates (field and dataset)</a:t>
            </a:r>
          </a:p>
          <a:p>
            <a:pPr algn="just" fontAlgn="base"/>
            <a:endParaRPr lang="en-US" sz="1800" dirty="0"/>
          </a:p>
          <a:p>
            <a:pPr algn="just" fontAlgn="base"/>
            <a:r>
              <a:rPr lang="en-US" sz="1800" dirty="0"/>
              <a:t>Build in validations to catch issues prior to deployment</a:t>
            </a:r>
          </a:p>
          <a:p>
            <a:pPr algn="just" fontAlgn="base"/>
            <a:endParaRPr lang="en-US" sz="1800" dirty="0"/>
          </a:p>
          <a:p>
            <a:pPr algn="just" fontAlgn="base"/>
            <a:r>
              <a:rPr lang="en-US" sz="1800" dirty="0"/>
              <a:t>Can be used as part of your automated</a:t>
            </a:r>
            <a:br>
              <a:rPr lang="en-US" sz="1800" dirty="0"/>
            </a:br>
            <a:r>
              <a:rPr lang="en-US" sz="1800" dirty="0"/>
              <a:t> processes</a:t>
            </a:r>
          </a:p>
        </p:txBody>
      </p:sp>
      <p:pic>
        <p:nvPicPr>
          <p:cNvPr id="7" name="Untitled_ Nov 4, 2019 10_36 PM - Edited">
            <a:hlinkClick r:id="" action="ppaction://media"/>
            <a:extLst>
              <a:ext uri="{FF2B5EF4-FFF2-40B4-BE49-F238E27FC236}">
                <a16:creationId xmlns:a16="http://schemas.microsoft.com/office/drawing/2014/main" id="{FBDCD528-E81F-45A5-BC95-A12E2E5138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02150" y="2801513"/>
            <a:ext cx="6863644" cy="28687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148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C9B5A3-FEB9-4BF6-81BD-4A1A0DEE9458}"/>
              </a:ext>
            </a:extLst>
          </p:cNvPr>
          <p:cNvSpPr>
            <a:spLocks noGrp="1"/>
          </p:cNvSpPr>
          <p:nvPr>
            <p:ph type="body" idx="1"/>
          </p:nvPr>
        </p:nvSpPr>
        <p:spPr>
          <a:xfrm>
            <a:off x="1361948" y="4018453"/>
            <a:ext cx="5694822" cy="1313909"/>
          </a:xfrm>
        </p:spPr>
        <p:txBody>
          <a:bodyPr vert="horz" lIns="91440" tIns="45720" rIns="91440" bIns="45720" rtlCol="0" anchor="t">
            <a:normAutofit/>
          </a:bodyPr>
          <a:lstStyle/>
          <a:p>
            <a:r>
              <a:rPr lang="en-CA" dirty="0">
                <a:solidFill>
                  <a:schemeClr val="bg1"/>
                </a:solidFill>
              </a:rPr>
              <a:t>Clément Olivier &amp; Allan De Castro</a:t>
            </a:r>
          </a:p>
        </p:txBody>
      </p:sp>
      <p:sp>
        <p:nvSpPr>
          <p:cNvPr id="3" name="Title 2">
            <a:extLst>
              <a:ext uri="{FF2B5EF4-FFF2-40B4-BE49-F238E27FC236}">
                <a16:creationId xmlns:a16="http://schemas.microsoft.com/office/drawing/2014/main" id="{2150AFDD-1AE3-4568-B000-B1E8BCEF185D}"/>
              </a:ext>
            </a:extLst>
          </p:cNvPr>
          <p:cNvSpPr>
            <a:spLocks noGrp="1"/>
          </p:cNvSpPr>
          <p:nvPr>
            <p:ph type="title"/>
          </p:nvPr>
        </p:nvSpPr>
        <p:spPr>
          <a:xfrm>
            <a:off x="1252891" y="899903"/>
            <a:ext cx="4713310" cy="2693324"/>
          </a:xfrm>
        </p:spPr>
        <p:txBody>
          <a:bodyPr>
            <a:normAutofit/>
          </a:bodyPr>
          <a:lstStyle/>
          <a:p>
            <a:r>
              <a:rPr lang="fr-FR" sz="4000" dirty="0"/>
              <a:t>Se préparer à Construire son premier contrôle PCF</a:t>
            </a:r>
          </a:p>
        </p:txBody>
      </p:sp>
    </p:spTree>
    <p:extLst>
      <p:ext uri="{BB962C8B-B14F-4D97-AF65-F5344CB8AC3E}">
        <p14:creationId xmlns:p14="http://schemas.microsoft.com/office/powerpoint/2010/main" val="57221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D6C9-6464-4456-9D94-1B59746DF696}"/>
              </a:ext>
            </a:extLst>
          </p:cNvPr>
          <p:cNvSpPr>
            <a:spLocks noGrp="1"/>
          </p:cNvSpPr>
          <p:nvPr>
            <p:ph type="title"/>
          </p:nvPr>
        </p:nvSpPr>
        <p:spPr>
          <a:xfrm>
            <a:off x="838200" y="365126"/>
            <a:ext cx="6319838" cy="1030042"/>
          </a:xfrm>
        </p:spPr>
        <p:txBody>
          <a:bodyPr>
            <a:normAutofit fontScale="90000"/>
          </a:bodyPr>
          <a:lstStyle/>
          <a:p>
            <a:r>
              <a:rPr lang="fr-FR" dirty="0" err="1"/>
              <a:t>XrmToolBox</a:t>
            </a:r>
            <a:r>
              <a:rPr lang="fr-FR" dirty="0"/>
              <a:t> Plugin by </a:t>
            </a:r>
            <a:r>
              <a:rPr lang="fr-FR" b="1" dirty="0" err="1">
                <a:solidFill>
                  <a:schemeClr val="accent1"/>
                </a:solidFill>
                <a:latin typeface="+mn-lt"/>
                <a:ea typeface="+mn-ea"/>
                <a:cs typeface="Segoe UI Light" panose="020B0502040204020203" pitchFamily="34" charset="0"/>
                <a:hlinkClick r:id="rId2">
                  <a:extLst>
                    <a:ext uri="{A12FA001-AC4F-418D-AE19-62706E023703}">
                      <ahyp:hlinkClr xmlns:ahyp="http://schemas.microsoft.com/office/drawing/2018/hyperlinkcolor" val="tx"/>
                    </a:ext>
                  </a:extLst>
                </a:hlinkClick>
              </a:rPr>
              <a:t>Danish</a:t>
            </a:r>
            <a:r>
              <a:rPr lang="fr-FR" dirty="0"/>
              <a:t> </a:t>
            </a:r>
          </a:p>
        </p:txBody>
      </p:sp>
      <p:sp>
        <p:nvSpPr>
          <p:cNvPr id="3" name="Content Placeholder 2">
            <a:extLst>
              <a:ext uri="{FF2B5EF4-FFF2-40B4-BE49-F238E27FC236}">
                <a16:creationId xmlns:a16="http://schemas.microsoft.com/office/drawing/2014/main" id="{533ABF2E-AC8E-4426-88AE-A1FB43DBC871}"/>
              </a:ext>
            </a:extLst>
          </p:cNvPr>
          <p:cNvSpPr>
            <a:spLocks noGrp="1"/>
          </p:cNvSpPr>
          <p:nvPr>
            <p:ph idx="1"/>
          </p:nvPr>
        </p:nvSpPr>
        <p:spPr>
          <a:xfrm>
            <a:off x="838200" y="1460500"/>
            <a:ext cx="10515600" cy="554038"/>
          </a:xfrm>
        </p:spPr>
        <p:txBody>
          <a:bodyPr>
            <a:normAutofit fontScale="55000" lnSpcReduction="20000"/>
          </a:bodyPr>
          <a:lstStyle/>
          <a:p>
            <a:pPr marL="0" indent="0">
              <a:buNone/>
            </a:pPr>
            <a:r>
              <a:rPr lang="en-US" dirty="0"/>
              <a:t>Facilitates the creation, building and deployment of custom PCF controls by eliminating the need to write commands.</a:t>
            </a:r>
            <a:br>
              <a:rPr lang="en-US" dirty="0"/>
            </a:br>
            <a:endParaRPr lang="en-US" dirty="0"/>
          </a:p>
        </p:txBody>
      </p:sp>
      <p:pic>
        <p:nvPicPr>
          <p:cNvPr id="4" name="Picture 3">
            <a:extLst>
              <a:ext uri="{FF2B5EF4-FFF2-40B4-BE49-F238E27FC236}">
                <a16:creationId xmlns:a16="http://schemas.microsoft.com/office/drawing/2014/main" id="{C1290AAE-84A6-48DB-9126-7EB0B8C5441B}"/>
              </a:ext>
            </a:extLst>
          </p:cNvPr>
          <p:cNvPicPr>
            <a:picLocks noChangeAspect="1"/>
          </p:cNvPicPr>
          <p:nvPr/>
        </p:nvPicPr>
        <p:blipFill rotWithShape="1">
          <a:blip r:embed="rId3"/>
          <a:srcRect r="10182" b="6953"/>
          <a:stretch/>
        </p:blipFill>
        <p:spPr>
          <a:xfrm>
            <a:off x="7158038" y="536133"/>
            <a:ext cx="4900990" cy="68802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5B4FE27-0F1B-4BBC-B943-2DAC2248F4C8}"/>
              </a:ext>
            </a:extLst>
          </p:cNvPr>
          <p:cNvPicPr>
            <a:picLocks noChangeAspect="1"/>
          </p:cNvPicPr>
          <p:nvPr/>
        </p:nvPicPr>
        <p:blipFill>
          <a:blip r:embed="rId4"/>
          <a:stretch>
            <a:fillRect/>
          </a:stretch>
        </p:blipFill>
        <p:spPr>
          <a:xfrm>
            <a:off x="2125084" y="1841047"/>
            <a:ext cx="7941831" cy="39485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440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8D69-9399-424D-A4DD-573EC7C2A364}"/>
              </a:ext>
            </a:extLst>
          </p:cNvPr>
          <p:cNvSpPr>
            <a:spLocks noGrp="1"/>
          </p:cNvSpPr>
          <p:nvPr>
            <p:ph type="title"/>
          </p:nvPr>
        </p:nvSpPr>
        <p:spPr/>
        <p:txBody>
          <a:bodyPr/>
          <a:lstStyle/>
          <a:p>
            <a:r>
              <a:rPr lang="fr-FR" dirty="0" err="1"/>
              <a:t>What</a:t>
            </a:r>
            <a:r>
              <a:rPr lang="fr-FR" dirty="0"/>
              <a:t> </a:t>
            </a:r>
            <a:r>
              <a:rPr lang="fr-FR" dirty="0" err="1"/>
              <a:t>makes</a:t>
            </a:r>
            <a:r>
              <a:rPr lang="fr-FR" dirty="0"/>
              <a:t> a custom component ?</a:t>
            </a:r>
          </a:p>
        </p:txBody>
      </p:sp>
      <p:sp>
        <p:nvSpPr>
          <p:cNvPr id="4" name="Rectangle 3">
            <a:extLst>
              <a:ext uri="{FF2B5EF4-FFF2-40B4-BE49-F238E27FC236}">
                <a16:creationId xmlns:a16="http://schemas.microsoft.com/office/drawing/2014/main" id="{E261E608-EA69-488F-87FF-334D49E8F745}"/>
              </a:ext>
            </a:extLst>
          </p:cNvPr>
          <p:cNvSpPr/>
          <p:nvPr/>
        </p:nvSpPr>
        <p:spPr>
          <a:xfrm>
            <a:off x="1380408" y="1389063"/>
            <a:ext cx="3031572" cy="373810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endParaRPr lang="en-US" sz="2200" dirty="0">
              <a:solidFill>
                <a:schemeClr val="tx1"/>
              </a:solidFill>
            </a:endParaRPr>
          </a:p>
        </p:txBody>
      </p:sp>
      <p:sp>
        <p:nvSpPr>
          <p:cNvPr id="5" name="Rectangle 4">
            <a:extLst>
              <a:ext uri="{FF2B5EF4-FFF2-40B4-BE49-F238E27FC236}">
                <a16:creationId xmlns:a16="http://schemas.microsoft.com/office/drawing/2014/main" id="{E9A833B4-EA20-48FD-AB8E-69EFB5FADB94}"/>
              </a:ext>
            </a:extLst>
          </p:cNvPr>
          <p:cNvSpPr/>
          <p:nvPr/>
        </p:nvSpPr>
        <p:spPr>
          <a:xfrm>
            <a:off x="4748450" y="1389062"/>
            <a:ext cx="3031572" cy="373810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endParaRPr lang="en-US" sz="2200" dirty="0">
              <a:solidFill>
                <a:schemeClr val="tx1"/>
              </a:solidFill>
            </a:endParaRPr>
          </a:p>
        </p:txBody>
      </p:sp>
      <p:grpSp>
        <p:nvGrpSpPr>
          <p:cNvPr id="6" name="Group 5">
            <a:extLst>
              <a:ext uri="{FF2B5EF4-FFF2-40B4-BE49-F238E27FC236}">
                <a16:creationId xmlns:a16="http://schemas.microsoft.com/office/drawing/2014/main" id="{F8AC1B69-3A15-490B-BF6B-58A18BE67460}"/>
              </a:ext>
            </a:extLst>
          </p:cNvPr>
          <p:cNvGrpSpPr/>
          <p:nvPr/>
        </p:nvGrpSpPr>
        <p:grpSpPr>
          <a:xfrm>
            <a:off x="1533552" y="1472155"/>
            <a:ext cx="2736000" cy="1440000"/>
            <a:chOff x="2958888" y="1402080"/>
            <a:chExt cx="1707284" cy="1463040"/>
          </a:xfrm>
        </p:grpSpPr>
        <p:sp>
          <p:nvSpPr>
            <p:cNvPr id="7" name="Rectangle 6">
              <a:extLst>
                <a:ext uri="{FF2B5EF4-FFF2-40B4-BE49-F238E27FC236}">
                  <a16:creationId xmlns:a16="http://schemas.microsoft.com/office/drawing/2014/main" id="{8D3A7E71-CCBD-4510-A8A1-6EE2578B43D4}"/>
                </a:ext>
              </a:extLst>
            </p:cNvPr>
            <p:cNvSpPr/>
            <p:nvPr/>
          </p:nvSpPr>
          <p:spPr>
            <a:xfrm>
              <a:off x="2958888" y="1402080"/>
              <a:ext cx="1707284" cy="1463040"/>
            </a:xfrm>
            <a:prstGeom prst="rect">
              <a:avLst/>
            </a:prstGeom>
            <a:solidFill>
              <a:srgbClr val="00837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B7F9F83B-0EAC-4923-B4AD-0A2A6686449B}"/>
                </a:ext>
              </a:extLst>
            </p:cNvPr>
            <p:cNvSpPr/>
            <p:nvPr/>
          </p:nvSpPr>
          <p:spPr>
            <a:xfrm>
              <a:off x="3090218" y="1539240"/>
              <a:ext cx="1444625" cy="118872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75B0E09-A81E-4C0D-904B-69CE0DBD9CC5}"/>
                </a:ext>
              </a:extLst>
            </p:cNvPr>
            <p:cNvSpPr/>
            <p:nvPr/>
          </p:nvSpPr>
          <p:spPr>
            <a:xfrm>
              <a:off x="3338810" y="1836536"/>
              <a:ext cx="947440" cy="594131"/>
            </a:xfrm>
            <a:prstGeom prst="rect">
              <a:avLst/>
            </a:prstGeom>
          </p:spPr>
          <p:txBody>
            <a:bodyPr wrap="square" anchor="ctr">
              <a:spAutoFit/>
            </a:bodyPr>
            <a:lstStyle/>
            <a:p>
              <a:pPr marL="0" marR="0" lvl="0" indent="0" algn="ctr" defTabSz="493894"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rgbClr val="595959">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Manifest Input File</a:t>
              </a:r>
            </a:p>
          </p:txBody>
        </p:sp>
      </p:grpSp>
      <p:grpSp>
        <p:nvGrpSpPr>
          <p:cNvPr id="10" name="Group 9">
            <a:extLst>
              <a:ext uri="{FF2B5EF4-FFF2-40B4-BE49-F238E27FC236}">
                <a16:creationId xmlns:a16="http://schemas.microsoft.com/office/drawing/2014/main" id="{83665472-70F7-4629-9A2A-A76424C8AC04}"/>
              </a:ext>
            </a:extLst>
          </p:cNvPr>
          <p:cNvGrpSpPr/>
          <p:nvPr/>
        </p:nvGrpSpPr>
        <p:grpSpPr>
          <a:xfrm>
            <a:off x="4909802" y="1472155"/>
            <a:ext cx="2736000" cy="1440000"/>
            <a:chOff x="4960396" y="1402080"/>
            <a:chExt cx="1707284" cy="1463040"/>
          </a:xfrm>
        </p:grpSpPr>
        <p:sp>
          <p:nvSpPr>
            <p:cNvPr id="11" name="Rectangle 10">
              <a:extLst>
                <a:ext uri="{FF2B5EF4-FFF2-40B4-BE49-F238E27FC236}">
                  <a16:creationId xmlns:a16="http://schemas.microsoft.com/office/drawing/2014/main" id="{4D818E10-90CE-42F6-9BCA-4F5FB12B6847}"/>
                </a:ext>
              </a:extLst>
            </p:cNvPr>
            <p:cNvSpPr/>
            <p:nvPr/>
          </p:nvSpPr>
          <p:spPr>
            <a:xfrm>
              <a:off x="4960396" y="1402080"/>
              <a:ext cx="1707284" cy="1463040"/>
            </a:xfrm>
            <a:prstGeom prst="rect">
              <a:avLst/>
            </a:prstGeom>
            <a:solidFill>
              <a:srgbClr val="0550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BE235849-5CD8-43A3-A4C9-055047EA8DF9}"/>
                </a:ext>
              </a:extLst>
            </p:cNvPr>
            <p:cNvSpPr/>
            <p:nvPr/>
          </p:nvSpPr>
          <p:spPr>
            <a:xfrm>
              <a:off x="5091726" y="1539240"/>
              <a:ext cx="1444625" cy="118872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31EE793-3403-469D-AB20-D919E89CCF03}"/>
                </a:ext>
              </a:extLst>
            </p:cNvPr>
            <p:cNvSpPr/>
            <p:nvPr/>
          </p:nvSpPr>
          <p:spPr>
            <a:xfrm>
              <a:off x="5091726" y="1836535"/>
              <a:ext cx="1444626" cy="594131"/>
            </a:xfrm>
            <a:prstGeom prst="rect">
              <a:avLst/>
            </a:prstGeom>
          </p:spPr>
          <p:txBody>
            <a:bodyPr wrap="square" anchor="ctr">
              <a:spAutoFit/>
            </a:bodyPr>
            <a:lstStyle/>
            <a:p>
              <a:pPr marL="0" marR="0" lvl="0" indent="0" algn="ctr" defTabSz="493894"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rgbClr val="595959">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Component Implementation</a:t>
              </a:r>
            </a:p>
          </p:txBody>
        </p:sp>
      </p:grpSp>
      <p:sp>
        <p:nvSpPr>
          <p:cNvPr id="14" name="Rectangle 13">
            <a:extLst>
              <a:ext uri="{FF2B5EF4-FFF2-40B4-BE49-F238E27FC236}">
                <a16:creationId xmlns:a16="http://schemas.microsoft.com/office/drawing/2014/main" id="{A86EB8D4-54D1-4966-BF45-94D482B2FD47}"/>
              </a:ext>
            </a:extLst>
          </p:cNvPr>
          <p:cNvSpPr/>
          <p:nvPr/>
        </p:nvSpPr>
        <p:spPr>
          <a:xfrm>
            <a:off x="8138266" y="1389061"/>
            <a:ext cx="3031572" cy="373810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endParaRPr lang="en-US" sz="2200" dirty="0">
              <a:solidFill>
                <a:schemeClr val="tx1"/>
              </a:solidFill>
            </a:endParaRPr>
          </a:p>
        </p:txBody>
      </p:sp>
      <p:grpSp>
        <p:nvGrpSpPr>
          <p:cNvPr id="15" name="Group 14">
            <a:extLst>
              <a:ext uri="{FF2B5EF4-FFF2-40B4-BE49-F238E27FC236}">
                <a16:creationId xmlns:a16="http://schemas.microsoft.com/office/drawing/2014/main" id="{77480F18-822B-4BCD-8DE5-42C049E6A654}"/>
              </a:ext>
            </a:extLst>
          </p:cNvPr>
          <p:cNvGrpSpPr/>
          <p:nvPr/>
        </p:nvGrpSpPr>
        <p:grpSpPr>
          <a:xfrm>
            <a:off x="8286052" y="1472155"/>
            <a:ext cx="2736000" cy="1440000"/>
            <a:chOff x="7109554" y="1402080"/>
            <a:chExt cx="1707284" cy="1463040"/>
          </a:xfrm>
        </p:grpSpPr>
        <p:sp>
          <p:nvSpPr>
            <p:cNvPr id="16" name="Rectangle 15">
              <a:extLst>
                <a:ext uri="{FF2B5EF4-FFF2-40B4-BE49-F238E27FC236}">
                  <a16:creationId xmlns:a16="http://schemas.microsoft.com/office/drawing/2014/main" id="{4FFFA21C-37F3-44BD-88FD-A93223550DB2}"/>
                </a:ext>
              </a:extLst>
            </p:cNvPr>
            <p:cNvSpPr/>
            <p:nvPr/>
          </p:nvSpPr>
          <p:spPr>
            <a:xfrm>
              <a:off x="7109554" y="1402080"/>
              <a:ext cx="1707284" cy="1463040"/>
            </a:xfrm>
            <a:prstGeom prst="rect">
              <a:avLst/>
            </a:prstGeom>
            <a:solidFill>
              <a:srgbClr val="5A145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1601D6D4-8E52-4902-889A-D272EA646B19}"/>
                </a:ext>
              </a:extLst>
            </p:cNvPr>
            <p:cNvSpPr/>
            <p:nvPr/>
          </p:nvSpPr>
          <p:spPr>
            <a:xfrm>
              <a:off x="7240884" y="1539240"/>
              <a:ext cx="1444625" cy="118872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07A1317E-A32E-481B-8AA4-5804C57A305A}"/>
                </a:ext>
              </a:extLst>
            </p:cNvPr>
            <p:cNvSpPr/>
            <p:nvPr/>
          </p:nvSpPr>
          <p:spPr>
            <a:xfrm>
              <a:off x="7240883" y="1961615"/>
              <a:ext cx="1444626" cy="343971"/>
            </a:xfrm>
            <a:prstGeom prst="rect">
              <a:avLst/>
            </a:prstGeom>
          </p:spPr>
          <p:txBody>
            <a:bodyPr wrap="square" anchor="ctr">
              <a:spAutoFit/>
            </a:bodyPr>
            <a:lstStyle/>
            <a:p>
              <a:pPr marL="0" marR="0" lvl="0" indent="0" algn="ctr" defTabSz="493894"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rgbClr val="595959">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Resource Files</a:t>
              </a:r>
            </a:p>
          </p:txBody>
        </p:sp>
      </p:grpSp>
      <p:sp>
        <p:nvSpPr>
          <p:cNvPr id="19" name="Text Placeholder 7">
            <a:extLst>
              <a:ext uri="{FF2B5EF4-FFF2-40B4-BE49-F238E27FC236}">
                <a16:creationId xmlns:a16="http://schemas.microsoft.com/office/drawing/2014/main" id="{EA9C4C16-8CC1-4C9C-90AC-1D7AF6A926E5}"/>
              </a:ext>
            </a:extLst>
          </p:cNvPr>
          <p:cNvSpPr txBox="1">
            <a:spLocks/>
          </p:cNvSpPr>
          <p:nvPr/>
        </p:nvSpPr>
        <p:spPr>
          <a:xfrm>
            <a:off x="1744014" y="3056165"/>
            <a:ext cx="2265565" cy="1923481"/>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lvl="0" defTabSz="607538" eaLnBrk="1" fontAlgn="auto" latinLnBrk="0" hangingPunct="1">
              <a:lnSpc>
                <a:spcPct val="100000"/>
              </a:lnSpc>
              <a:spcBef>
                <a:spcPct val="20000"/>
              </a:spcBef>
              <a:spcAft>
                <a:spcPts val="0"/>
              </a:spcAft>
              <a:buClr>
                <a:srgbClr val="595959"/>
              </a:buClr>
              <a:buSzTx/>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Control Definition:</a:t>
            </a:r>
          </a:p>
          <a:p>
            <a:pPr marL="112679" marR="0" lvl="0" indent="-112679"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Name</a:t>
            </a:r>
          </a:p>
          <a:p>
            <a:pPr marL="112679" marR="0" lvl="0" indent="-112679" defTabSz="607538" eaLnBrk="1" fontAlgn="auto" latinLnBrk="0" hangingPunct="1">
              <a:lnSpc>
                <a:spcPct val="100000"/>
              </a:lnSpc>
              <a:spcBef>
                <a:spcPct val="20000"/>
              </a:spcBef>
              <a:spcAft>
                <a:spcPts val="0"/>
              </a:spcAft>
              <a:buClr>
                <a:srgbClr val="595959"/>
              </a:buClr>
              <a:buSzTx/>
              <a:buFontTx/>
              <a:buChar char="•"/>
              <a:tabLst/>
              <a:defRPr/>
            </a:pPr>
            <a:r>
              <a:rPr lang="en-US" sz="2000" kern="0" dirty="0">
                <a:solidFill>
                  <a:srgbClr val="4D4D4C"/>
                </a:solidFill>
                <a:latin typeface="Segoe UI Light" panose="020B0502040204020203" pitchFamily="34" charset="0"/>
                <a:cs typeface="Segoe UI Light" panose="020B0502040204020203" pitchFamily="34" charset="0"/>
              </a:rPr>
              <a:t>Version</a:t>
            </a:r>
          </a:p>
          <a:p>
            <a:pPr marL="112679" marR="0" lvl="0" indent="-112679"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Properties</a:t>
            </a:r>
          </a:p>
          <a:p>
            <a:pPr marL="112679" marR="0" lvl="0" indent="-112679" defTabSz="607538" eaLnBrk="1" fontAlgn="auto" latinLnBrk="0" hangingPunct="1">
              <a:lnSpc>
                <a:spcPct val="100000"/>
              </a:lnSpc>
              <a:spcBef>
                <a:spcPct val="20000"/>
              </a:spcBef>
              <a:spcAft>
                <a:spcPts val="0"/>
              </a:spcAft>
              <a:buClr>
                <a:srgbClr val="595959"/>
              </a:buClr>
              <a:buSzTx/>
              <a:buFontTx/>
              <a:buChar char="•"/>
              <a:tabLst/>
              <a:defRPr/>
            </a:pPr>
            <a:r>
              <a:rPr lang="en-US" sz="2000" kern="0" dirty="0">
                <a:solidFill>
                  <a:srgbClr val="4D4D4C"/>
                </a:solidFill>
                <a:latin typeface="Segoe UI Light" panose="020B0502040204020203" pitchFamily="34" charset="0"/>
                <a:cs typeface="Segoe UI Light" panose="020B0502040204020203" pitchFamily="34" charset="0"/>
              </a:rPr>
              <a:t>Resource files</a:t>
            </a:r>
            <a:endPar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endParaRPr>
          </a:p>
        </p:txBody>
      </p:sp>
      <p:sp>
        <p:nvSpPr>
          <p:cNvPr id="20" name="Text Placeholder 7">
            <a:extLst>
              <a:ext uri="{FF2B5EF4-FFF2-40B4-BE49-F238E27FC236}">
                <a16:creationId xmlns:a16="http://schemas.microsoft.com/office/drawing/2014/main" id="{3102AD21-F96F-4C7B-ADE4-AAA86F401FE5}"/>
              </a:ext>
            </a:extLst>
          </p:cNvPr>
          <p:cNvSpPr txBox="1">
            <a:spLocks/>
          </p:cNvSpPr>
          <p:nvPr/>
        </p:nvSpPr>
        <p:spPr>
          <a:xfrm>
            <a:off x="5209158" y="3077933"/>
            <a:ext cx="2265565" cy="1923481"/>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lvl="0" defTabSz="607538" eaLnBrk="1" fontAlgn="auto" latinLnBrk="0" hangingPunct="1">
              <a:lnSpc>
                <a:spcPct val="100000"/>
              </a:lnSpc>
              <a:spcBef>
                <a:spcPct val="20000"/>
              </a:spcBef>
              <a:spcAft>
                <a:spcPts val="0"/>
              </a:spcAft>
              <a:buClr>
                <a:srgbClr val="595959"/>
              </a:buClr>
              <a:buSzTx/>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Code:</a:t>
            </a: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TypeScript / </a:t>
            </a:r>
            <a:r>
              <a:rPr kumimoji="0" lang="en-US" sz="2000" b="0" i="0" u="none" strike="noStrike" kern="0" cap="none" spc="0" normalizeH="0" baseline="0" noProof="0" dirty="0" err="1">
                <a:ln>
                  <a:noFill/>
                </a:ln>
                <a:solidFill>
                  <a:srgbClr val="4D4D4C"/>
                </a:solidFill>
                <a:effectLst/>
                <a:uLnTx/>
                <a:uFillTx/>
                <a:latin typeface="Segoe UI Light" panose="020B0502040204020203" pitchFamily="34" charset="0"/>
                <a:cs typeface="Segoe UI Light" panose="020B0502040204020203" pitchFamily="34" charset="0"/>
              </a:rPr>
              <a:t>Javascript</a:t>
            </a:r>
            <a:endPar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endParaRP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lang="en-US" sz="2000" kern="0" dirty="0">
                <a:solidFill>
                  <a:srgbClr val="4D4D4C"/>
                </a:solidFill>
                <a:latin typeface="Segoe UI Light" panose="020B0502040204020203" pitchFamily="34" charset="0"/>
                <a:cs typeface="Segoe UI Light" panose="020B0502040204020203" pitchFamily="34" charset="0"/>
              </a:rPr>
              <a:t>User Interface</a:t>
            </a: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Functionality</a:t>
            </a:r>
          </a:p>
        </p:txBody>
      </p:sp>
      <p:sp>
        <p:nvSpPr>
          <p:cNvPr id="21" name="Text Placeholder 7">
            <a:extLst>
              <a:ext uri="{FF2B5EF4-FFF2-40B4-BE49-F238E27FC236}">
                <a16:creationId xmlns:a16="http://schemas.microsoft.com/office/drawing/2014/main" id="{600AA2C6-C045-48A6-88A0-0E3B97278D5B}"/>
              </a:ext>
            </a:extLst>
          </p:cNvPr>
          <p:cNvSpPr txBox="1">
            <a:spLocks/>
          </p:cNvSpPr>
          <p:nvPr/>
        </p:nvSpPr>
        <p:spPr>
          <a:xfrm>
            <a:off x="8546026" y="3077933"/>
            <a:ext cx="2265565" cy="1923481"/>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lvl="0" defTabSz="607538" eaLnBrk="1" fontAlgn="auto" latinLnBrk="0" hangingPunct="1">
              <a:lnSpc>
                <a:spcPct val="100000"/>
              </a:lnSpc>
              <a:spcBef>
                <a:spcPct val="20000"/>
              </a:spcBef>
              <a:spcAft>
                <a:spcPts val="0"/>
              </a:spcAft>
              <a:buClr>
                <a:srgbClr val="595959"/>
              </a:buClr>
              <a:buSzTx/>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Static Resources</a:t>
            </a: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CSS</a:t>
            </a: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lang="en-US" sz="2000" kern="0" dirty="0">
                <a:solidFill>
                  <a:srgbClr val="4D4D4C"/>
                </a:solidFill>
                <a:latin typeface="Segoe UI Light" panose="020B0502040204020203" pitchFamily="34" charset="0"/>
                <a:cs typeface="Segoe UI Light" panose="020B0502040204020203" pitchFamily="34" charset="0"/>
              </a:rPr>
              <a:t>Images</a:t>
            </a: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55339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4" grpId="0" animBg="1"/>
      <p:bldP spid="19" grpId="0"/>
      <p:bldP spid="20"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5EAE-D513-4012-9DCE-7D2463138936}"/>
              </a:ext>
            </a:extLst>
          </p:cNvPr>
          <p:cNvSpPr>
            <a:spLocks noGrp="1"/>
          </p:cNvSpPr>
          <p:nvPr>
            <p:ph type="title"/>
          </p:nvPr>
        </p:nvSpPr>
        <p:spPr/>
        <p:txBody>
          <a:bodyPr/>
          <a:lstStyle/>
          <a:p>
            <a:r>
              <a:rPr lang="fr-FR" dirty="0" err="1"/>
              <a:t>Creating</a:t>
            </a:r>
            <a:r>
              <a:rPr lang="fr-FR" dirty="0"/>
              <a:t> a component</a:t>
            </a:r>
          </a:p>
        </p:txBody>
      </p:sp>
      <p:sp>
        <p:nvSpPr>
          <p:cNvPr id="3" name="Content Placeholder 2">
            <a:extLst>
              <a:ext uri="{FF2B5EF4-FFF2-40B4-BE49-F238E27FC236}">
                <a16:creationId xmlns:a16="http://schemas.microsoft.com/office/drawing/2014/main" id="{BB4423D7-15B2-4BE9-BDBE-3F90207337DE}"/>
              </a:ext>
            </a:extLst>
          </p:cNvPr>
          <p:cNvSpPr>
            <a:spLocks noGrp="1"/>
          </p:cNvSpPr>
          <p:nvPr>
            <p:ph idx="1"/>
          </p:nvPr>
        </p:nvSpPr>
        <p:spPr>
          <a:xfrm>
            <a:off x="838200" y="1460500"/>
            <a:ext cx="10515600" cy="375444"/>
          </a:xfrm>
        </p:spPr>
        <p:txBody>
          <a:bodyPr>
            <a:normAutofit/>
          </a:bodyPr>
          <a:lstStyle/>
          <a:p>
            <a:pPr marL="0" indent="0" algn="ctr">
              <a:buNone/>
            </a:pPr>
            <a:r>
              <a:rPr lang="en-GB" sz="1600" dirty="0" err="1"/>
              <a:t>pac</a:t>
            </a:r>
            <a:r>
              <a:rPr lang="en-GB" sz="1600" dirty="0"/>
              <a:t> </a:t>
            </a:r>
            <a:r>
              <a:rPr lang="en-GB" sz="1600" dirty="0" err="1"/>
              <a:t>pcf</a:t>
            </a:r>
            <a:r>
              <a:rPr lang="en-GB" sz="1600" dirty="0"/>
              <a:t> </a:t>
            </a:r>
            <a:r>
              <a:rPr lang="en-GB" sz="1600" dirty="0" err="1"/>
              <a:t>init</a:t>
            </a:r>
            <a:r>
              <a:rPr lang="en-GB" sz="1600" dirty="0"/>
              <a:t> --namespace </a:t>
            </a:r>
            <a:r>
              <a:rPr lang="en-GB" sz="1600" b="1" dirty="0" err="1">
                <a:solidFill>
                  <a:srgbClr val="7030A0"/>
                </a:solidFill>
              </a:rPr>
              <a:t>MyNewComponentNameSpace</a:t>
            </a:r>
            <a:r>
              <a:rPr lang="en-GB" sz="1600" dirty="0"/>
              <a:t> --name </a:t>
            </a:r>
            <a:r>
              <a:rPr lang="en-GB" sz="2000" b="1" dirty="0" err="1">
                <a:solidFill>
                  <a:srgbClr val="FF5800"/>
                </a:solidFill>
                <a:latin typeface="Segoe UI Light" charset="0"/>
                <a:cs typeface="Segoe UI Light" charset="0"/>
              </a:rPr>
              <a:t>MyNewComponent</a:t>
            </a:r>
            <a:r>
              <a:rPr lang="en-GB" sz="1600" dirty="0"/>
              <a:t> --template </a:t>
            </a:r>
            <a:r>
              <a:rPr lang="en-GB" sz="1600" b="1" dirty="0">
                <a:solidFill>
                  <a:srgbClr val="00B050"/>
                </a:solidFill>
              </a:rPr>
              <a:t>field</a:t>
            </a:r>
          </a:p>
          <a:p>
            <a:pPr marL="0" indent="0">
              <a:buNone/>
            </a:pPr>
            <a:endParaRPr lang="fr-FR" sz="1600" dirty="0"/>
          </a:p>
        </p:txBody>
      </p:sp>
      <p:pic>
        <p:nvPicPr>
          <p:cNvPr id="4" name="Picture 2" descr="https://www.blog.allandecastro.com/wp-content/uploads/2019/10/1.png">
            <a:extLst>
              <a:ext uri="{FF2B5EF4-FFF2-40B4-BE49-F238E27FC236}">
                <a16:creationId xmlns:a16="http://schemas.microsoft.com/office/drawing/2014/main" id="{3AC6DBFC-8E6F-4B21-BF68-AB1E7E9B3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589" y="3163904"/>
            <a:ext cx="2185441" cy="1858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descr="https://www.blog.allandecastro.com/wp-content/uploads/2019/10/2.png">
            <a:extLst>
              <a:ext uri="{FF2B5EF4-FFF2-40B4-BE49-F238E27FC236}">
                <a16:creationId xmlns:a16="http://schemas.microsoft.com/office/drawing/2014/main" id="{BA8D212D-2098-43E9-BF17-BBCB41F9B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864" y="3455301"/>
            <a:ext cx="3079402" cy="12199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 Placeholder 7">
            <a:extLst>
              <a:ext uri="{FF2B5EF4-FFF2-40B4-BE49-F238E27FC236}">
                <a16:creationId xmlns:a16="http://schemas.microsoft.com/office/drawing/2014/main" id="{C9EB0FF6-7431-4AD4-9FB3-4029A4C84001}"/>
              </a:ext>
            </a:extLst>
          </p:cNvPr>
          <p:cNvSpPr txBox="1">
            <a:spLocks/>
          </p:cNvSpPr>
          <p:nvPr/>
        </p:nvSpPr>
        <p:spPr>
          <a:xfrm>
            <a:off x="963506" y="5182688"/>
            <a:ext cx="7383901" cy="372269"/>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r>
              <a:rPr lang="en-US" sz="1800" dirty="0"/>
              <a:t>Note: </a:t>
            </a:r>
            <a:r>
              <a:rPr lang="en-US" sz="1800" dirty="0" err="1"/>
              <a:t>npm</a:t>
            </a:r>
            <a:r>
              <a:rPr lang="en-US" sz="1800" dirty="0"/>
              <a:t> install to ensure to get required project dependencies.</a:t>
            </a:r>
          </a:p>
          <a:p>
            <a:pPr fontAlgn="base"/>
            <a:endParaRPr lang="en-US" sz="1800" dirty="0"/>
          </a:p>
        </p:txBody>
      </p:sp>
      <p:sp>
        <p:nvSpPr>
          <p:cNvPr id="10" name="Content Placeholder 2">
            <a:extLst>
              <a:ext uri="{FF2B5EF4-FFF2-40B4-BE49-F238E27FC236}">
                <a16:creationId xmlns:a16="http://schemas.microsoft.com/office/drawing/2014/main" id="{A3FDB473-09A2-4101-AFFE-7C10142FA7B8}"/>
              </a:ext>
            </a:extLst>
          </p:cNvPr>
          <p:cNvSpPr txBox="1">
            <a:spLocks/>
          </p:cNvSpPr>
          <p:nvPr/>
        </p:nvSpPr>
        <p:spPr>
          <a:xfrm>
            <a:off x="798172" y="2389383"/>
            <a:ext cx="3396165" cy="375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600" b="1" dirty="0">
                <a:solidFill>
                  <a:srgbClr val="7030A0"/>
                </a:solidFill>
              </a:rPr>
              <a:t>Namespace for this component</a:t>
            </a:r>
            <a:endParaRPr lang="fr-FR" sz="1600" dirty="0"/>
          </a:p>
        </p:txBody>
      </p:sp>
      <p:sp>
        <p:nvSpPr>
          <p:cNvPr id="11" name="Content Placeholder 2">
            <a:extLst>
              <a:ext uri="{FF2B5EF4-FFF2-40B4-BE49-F238E27FC236}">
                <a16:creationId xmlns:a16="http://schemas.microsoft.com/office/drawing/2014/main" id="{F6D7F5B2-2EFD-490B-AA44-D54049D343AB}"/>
              </a:ext>
            </a:extLst>
          </p:cNvPr>
          <p:cNvSpPr txBox="1">
            <a:spLocks/>
          </p:cNvSpPr>
          <p:nvPr/>
        </p:nvSpPr>
        <p:spPr>
          <a:xfrm>
            <a:off x="4713198" y="2389383"/>
            <a:ext cx="3396165" cy="37544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000" b="1" dirty="0">
                <a:solidFill>
                  <a:srgbClr val="FF5800"/>
                </a:solidFill>
                <a:cs typeface="Segoe UI Light" charset="0"/>
              </a:rPr>
              <a:t>Namespace for this component</a:t>
            </a:r>
            <a:endParaRPr lang="fr-FR" sz="2000" b="1" dirty="0">
              <a:solidFill>
                <a:srgbClr val="FF5800"/>
              </a:solidFill>
              <a:cs typeface="Segoe UI Light" charset="0"/>
            </a:endParaRPr>
          </a:p>
        </p:txBody>
      </p:sp>
      <p:sp>
        <p:nvSpPr>
          <p:cNvPr id="14" name="Content Placeholder 2">
            <a:extLst>
              <a:ext uri="{FF2B5EF4-FFF2-40B4-BE49-F238E27FC236}">
                <a16:creationId xmlns:a16="http://schemas.microsoft.com/office/drawing/2014/main" id="{E97CB808-376D-4304-A8E2-0BF30765165F}"/>
              </a:ext>
            </a:extLst>
          </p:cNvPr>
          <p:cNvSpPr txBox="1">
            <a:spLocks/>
          </p:cNvSpPr>
          <p:nvPr/>
        </p:nvSpPr>
        <p:spPr>
          <a:xfrm>
            <a:off x="9213567" y="2389383"/>
            <a:ext cx="2145952" cy="375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600" b="1" dirty="0">
                <a:solidFill>
                  <a:srgbClr val="00B050"/>
                </a:solidFill>
              </a:rPr>
              <a:t>Type of PCF project</a:t>
            </a:r>
            <a:endParaRPr lang="fr-FR" sz="1600" b="1" dirty="0">
              <a:solidFill>
                <a:srgbClr val="00B050"/>
              </a:solidFill>
            </a:endParaRPr>
          </a:p>
        </p:txBody>
      </p:sp>
    </p:spTree>
    <p:extLst>
      <p:ext uri="{BB962C8B-B14F-4D97-AF65-F5344CB8AC3E}">
        <p14:creationId xmlns:p14="http://schemas.microsoft.com/office/powerpoint/2010/main" val="339356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12DE-9473-40CF-BAEC-0CD140B78AAA}"/>
              </a:ext>
            </a:extLst>
          </p:cNvPr>
          <p:cNvSpPr>
            <a:spLocks noGrp="1"/>
          </p:cNvSpPr>
          <p:nvPr>
            <p:ph type="title"/>
          </p:nvPr>
        </p:nvSpPr>
        <p:spPr/>
        <p:txBody>
          <a:bodyPr/>
          <a:lstStyle/>
          <a:p>
            <a:r>
              <a:rPr lang="fr-FR" dirty="0" err="1"/>
              <a:t>Managed</a:t>
            </a:r>
            <a:r>
              <a:rPr lang="fr-FR" dirty="0"/>
              <a:t> </a:t>
            </a:r>
            <a:r>
              <a:rPr lang="fr-FR" dirty="0" err="1"/>
              <a:t>properties</a:t>
            </a:r>
            <a:r>
              <a:rPr lang="fr-FR" dirty="0"/>
              <a:t> &amp; </a:t>
            </a:r>
            <a:r>
              <a:rPr lang="fr-FR" dirty="0" err="1"/>
              <a:t>resources</a:t>
            </a:r>
            <a:endParaRPr lang="fr-FR" dirty="0"/>
          </a:p>
        </p:txBody>
      </p:sp>
      <p:pic>
        <p:nvPicPr>
          <p:cNvPr id="4" name="Picture 3">
            <a:extLst>
              <a:ext uri="{FF2B5EF4-FFF2-40B4-BE49-F238E27FC236}">
                <a16:creationId xmlns:a16="http://schemas.microsoft.com/office/drawing/2014/main" id="{734424FF-0641-4123-9FCE-200DC1991E4F}"/>
              </a:ext>
            </a:extLst>
          </p:cNvPr>
          <p:cNvPicPr>
            <a:picLocks noChangeAspect="1"/>
          </p:cNvPicPr>
          <p:nvPr/>
        </p:nvPicPr>
        <p:blipFill rotWithShape="1">
          <a:blip r:embed="rId2"/>
          <a:srcRect r="38275"/>
          <a:stretch/>
        </p:blipFill>
        <p:spPr>
          <a:xfrm>
            <a:off x="196809" y="1668262"/>
            <a:ext cx="7525512" cy="3521476"/>
          </a:xfrm>
          <a:prstGeom prst="rect">
            <a:avLst/>
          </a:prstGeom>
          <a:ln>
            <a:noFill/>
          </a:ln>
          <a:effectLst>
            <a:outerShdw blurRad="292100" dist="139700" dir="2700000" algn="tl" rotWithShape="0">
              <a:srgbClr val="333333">
                <a:alpha val="65000"/>
              </a:srgbClr>
            </a:outerShdw>
          </a:effectLst>
        </p:spPr>
      </p:pic>
      <p:pic>
        <p:nvPicPr>
          <p:cNvPr id="5" name="Picture 2" descr="https://i1.wp.com/www.blog.allandecastro.com/wp-content/uploads/2019/10/5.png?w=521&amp;ssl=1">
            <a:extLst>
              <a:ext uri="{FF2B5EF4-FFF2-40B4-BE49-F238E27FC236}">
                <a16:creationId xmlns:a16="http://schemas.microsoft.com/office/drawing/2014/main" id="{A5DB9D3B-4FF2-43CF-9BF7-DE91CDF98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362" y="834279"/>
            <a:ext cx="4076039" cy="49209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16102EB-9F7A-4130-943C-75C7B9D149AA}"/>
              </a:ext>
            </a:extLst>
          </p:cNvPr>
          <p:cNvSpPr/>
          <p:nvPr/>
        </p:nvSpPr>
        <p:spPr>
          <a:xfrm>
            <a:off x="388724" y="1959667"/>
            <a:ext cx="7241821" cy="18246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44C7013B-FD2F-4E8F-A07E-5BE94703A91D}"/>
              </a:ext>
            </a:extLst>
          </p:cNvPr>
          <p:cNvSpPr/>
          <p:nvPr/>
        </p:nvSpPr>
        <p:spPr>
          <a:xfrm>
            <a:off x="388724" y="3865931"/>
            <a:ext cx="3039935" cy="60417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2FA62B66-64F7-4696-BB0A-A076551AD6FA}"/>
              </a:ext>
            </a:extLst>
          </p:cNvPr>
          <p:cNvSpPr/>
          <p:nvPr/>
        </p:nvSpPr>
        <p:spPr>
          <a:xfrm>
            <a:off x="388722" y="4538720"/>
            <a:ext cx="3039937" cy="3559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8062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A5FB-578D-49EE-A34B-2ABF3BA2E80A}"/>
              </a:ext>
            </a:extLst>
          </p:cNvPr>
          <p:cNvSpPr>
            <a:spLocks noGrp="1"/>
          </p:cNvSpPr>
          <p:nvPr>
            <p:ph type="title"/>
          </p:nvPr>
        </p:nvSpPr>
        <p:spPr/>
        <p:txBody>
          <a:bodyPr>
            <a:normAutofit/>
          </a:bodyPr>
          <a:lstStyle/>
          <a:p>
            <a:r>
              <a:rPr lang="en-US" dirty="0"/>
              <a:t>Life cycle of a component (</a:t>
            </a:r>
            <a:r>
              <a:rPr lang="en-US" dirty="0" err="1"/>
              <a:t>index.ts</a:t>
            </a:r>
            <a:r>
              <a:rPr lang="en-US" dirty="0"/>
              <a:t>) </a:t>
            </a:r>
            <a:endParaRPr lang="fr-FR" dirty="0"/>
          </a:p>
        </p:txBody>
      </p:sp>
      <p:sp>
        <p:nvSpPr>
          <p:cNvPr id="3" name="Content Placeholder 2">
            <a:extLst>
              <a:ext uri="{FF2B5EF4-FFF2-40B4-BE49-F238E27FC236}">
                <a16:creationId xmlns:a16="http://schemas.microsoft.com/office/drawing/2014/main" id="{2FDBC31D-5ABA-4BF6-A091-7AFEE996EFE3}"/>
              </a:ext>
            </a:extLst>
          </p:cNvPr>
          <p:cNvSpPr>
            <a:spLocks noGrp="1"/>
          </p:cNvSpPr>
          <p:nvPr>
            <p:ph idx="1"/>
          </p:nvPr>
        </p:nvSpPr>
        <p:spPr>
          <a:xfrm>
            <a:off x="838200" y="1460500"/>
            <a:ext cx="6091238" cy="4351338"/>
          </a:xfrm>
        </p:spPr>
        <p:txBody>
          <a:bodyPr>
            <a:normAutofit fontScale="92500" lnSpcReduction="10000"/>
          </a:bodyPr>
          <a:lstStyle/>
          <a:p>
            <a:pPr marL="0" indent="0" algn="just">
              <a:buNone/>
            </a:pPr>
            <a:r>
              <a:rPr lang="en-GB" sz="2300" b="1" dirty="0">
                <a:solidFill>
                  <a:srgbClr val="7030A0"/>
                </a:solidFill>
              </a:rPr>
              <a:t>Init: </a:t>
            </a:r>
            <a:r>
              <a:rPr lang="en-GB" sz="2100" dirty="0"/>
              <a:t>Initializes the control. Build the skeleton of its DOM and possibly call a logic to initialize what your component should do.</a:t>
            </a:r>
          </a:p>
          <a:p>
            <a:pPr marL="0" indent="0" algn="just">
              <a:buNone/>
            </a:pPr>
            <a:endParaRPr lang="en-GB" b="1" dirty="0">
              <a:solidFill>
                <a:schemeClr val="tx2"/>
              </a:solidFill>
            </a:endParaRPr>
          </a:p>
          <a:p>
            <a:pPr marL="0" indent="0" algn="just">
              <a:buNone/>
            </a:pPr>
            <a:r>
              <a:rPr lang="en-GB" sz="2300" b="1" dirty="0" err="1">
                <a:solidFill>
                  <a:srgbClr val="7030A0"/>
                </a:solidFill>
              </a:rPr>
              <a:t>updateView</a:t>
            </a:r>
            <a:r>
              <a:rPr lang="en-GB" sz="2300" b="1" dirty="0">
                <a:solidFill>
                  <a:srgbClr val="7030A0"/>
                </a:solidFill>
              </a:rPr>
              <a:t>: </a:t>
            </a:r>
            <a:r>
              <a:rPr lang="en-GB" sz="2100" dirty="0"/>
              <a:t>Called when the value of a property are changed (dataset refreshed..).</a:t>
            </a:r>
          </a:p>
          <a:p>
            <a:pPr marL="0" indent="0" algn="just">
              <a:buNone/>
            </a:pPr>
            <a:endParaRPr lang="en-GB" b="1" dirty="0">
              <a:solidFill>
                <a:schemeClr val="tx2"/>
              </a:solidFill>
            </a:endParaRPr>
          </a:p>
          <a:p>
            <a:pPr marL="0" indent="0" algn="just">
              <a:buNone/>
            </a:pPr>
            <a:r>
              <a:rPr lang="en-GB" sz="2300" b="1" dirty="0">
                <a:solidFill>
                  <a:srgbClr val="7030A0"/>
                </a:solidFill>
              </a:rPr>
              <a:t>Destroy:  </a:t>
            </a:r>
            <a:r>
              <a:rPr lang="en-GB" sz="2100" dirty="0"/>
              <a:t>Called when we decide to remove the component from the DOM.</a:t>
            </a:r>
          </a:p>
          <a:p>
            <a:pPr marL="0" indent="0" algn="just">
              <a:buNone/>
            </a:pPr>
            <a:endParaRPr lang="en-GB" sz="2300" b="1" dirty="0">
              <a:solidFill>
                <a:srgbClr val="7030A0"/>
              </a:solidFill>
            </a:endParaRPr>
          </a:p>
          <a:p>
            <a:pPr marL="0" indent="0" algn="just">
              <a:buNone/>
            </a:pPr>
            <a:r>
              <a:rPr lang="en-GB" sz="2300" b="1" dirty="0" err="1">
                <a:solidFill>
                  <a:srgbClr val="7030A0"/>
                </a:solidFill>
              </a:rPr>
              <a:t>getOutputs</a:t>
            </a:r>
            <a:r>
              <a:rPr lang="en-GB" sz="2300" b="1" dirty="0">
                <a:solidFill>
                  <a:srgbClr val="7030A0"/>
                </a:solidFill>
              </a:rPr>
              <a:t>: </a:t>
            </a:r>
            <a:r>
              <a:rPr lang="en-GB" sz="2100" dirty="0"/>
              <a:t>Called when the output values are modified (usually the data is sent back to the application here, </a:t>
            </a:r>
            <a:r>
              <a:rPr lang="en-GB" sz="2100" dirty="0" err="1"/>
              <a:t>e.g</a:t>
            </a:r>
            <a:r>
              <a:rPr lang="en-GB" sz="2100" dirty="0"/>
              <a:t> a field that is modified).</a:t>
            </a:r>
            <a:endParaRPr lang="fr-FR" sz="2100" dirty="0"/>
          </a:p>
        </p:txBody>
      </p:sp>
      <p:pic>
        <p:nvPicPr>
          <p:cNvPr id="4" name="Picture 3" descr="A screen shot of a social media post&#10;&#10;Description automatically generated">
            <a:extLst>
              <a:ext uri="{FF2B5EF4-FFF2-40B4-BE49-F238E27FC236}">
                <a16:creationId xmlns:a16="http://schemas.microsoft.com/office/drawing/2014/main" id="{A6AE3F39-8033-4780-8FB6-B880E0E52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5191" y="2255882"/>
            <a:ext cx="4191208" cy="23462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8649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A5FB-578D-49EE-A34B-2ABF3BA2E80A}"/>
              </a:ext>
            </a:extLst>
          </p:cNvPr>
          <p:cNvSpPr>
            <a:spLocks noGrp="1"/>
          </p:cNvSpPr>
          <p:nvPr>
            <p:ph type="title"/>
          </p:nvPr>
        </p:nvSpPr>
        <p:spPr/>
        <p:txBody>
          <a:bodyPr>
            <a:normAutofit/>
          </a:bodyPr>
          <a:lstStyle/>
          <a:p>
            <a:r>
              <a:rPr lang="en-US" dirty="0"/>
              <a:t>Life cycle of a component (</a:t>
            </a:r>
            <a:r>
              <a:rPr lang="en-US" dirty="0" err="1"/>
              <a:t>index.ts</a:t>
            </a:r>
            <a:r>
              <a:rPr lang="en-US" dirty="0"/>
              <a:t>) </a:t>
            </a:r>
            <a:endParaRPr lang="fr-FR" dirty="0"/>
          </a:p>
        </p:txBody>
      </p:sp>
      <p:sp>
        <p:nvSpPr>
          <p:cNvPr id="7" name="Rectangle 6">
            <a:extLst>
              <a:ext uri="{FF2B5EF4-FFF2-40B4-BE49-F238E27FC236}">
                <a16:creationId xmlns:a16="http://schemas.microsoft.com/office/drawing/2014/main" id="{A8B18084-D9EA-4FA0-9C5E-CA8CB52435E6}"/>
              </a:ext>
            </a:extLst>
          </p:cNvPr>
          <p:cNvSpPr/>
          <p:nvPr/>
        </p:nvSpPr>
        <p:spPr>
          <a:xfrm>
            <a:off x="1115913" y="1967707"/>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Constructor</a:t>
            </a:r>
            <a:r>
              <a:rPr lang="fr-FR" dirty="0"/>
              <a:t> (</a:t>
            </a:r>
            <a:r>
              <a:rPr lang="fr-FR" dirty="0" err="1"/>
              <a:t>empty</a:t>
            </a:r>
            <a:r>
              <a:rPr lang="fr-FR" dirty="0"/>
              <a:t>)</a:t>
            </a:r>
          </a:p>
        </p:txBody>
      </p:sp>
      <p:sp>
        <p:nvSpPr>
          <p:cNvPr id="8" name="Rectangle 7">
            <a:extLst>
              <a:ext uri="{FF2B5EF4-FFF2-40B4-BE49-F238E27FC236}">
                <a16:creationId xmlns:a16="http://schemas.microsoft.com/office/drawing/2014/main" id="{AB909450-A0FF-4365-9586-E2284334A9F5}"/>
              </a:ext>
            </a:extLst>
          </p:cNvPr>
          <p:cNvSpPr/>
          <p:nvPr/>
        </p:nvSpPr>
        <p:spPr>
          <a:xfrm>
            <a:off x="4688846" y="1967707"/>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a:t>
            </a:r>
          </a:p>
        </p:txBody>
      </p:sp>
      <p:sp>
        <p:nvSpPr>
          <p:cNvPr id="9" name="Rectangle 8">
            <a:extLst>
              <a:ext uri="{FF2B5EF4-FFF2-40B4-BE49-F238E27FC236}">
                <a16:creationId xmlns:a16="http://schemas.microsoft.com/office/drawing/2014/main" id="{ACDB3978-5623-4550-A58C-343FE89212EB}"/>
              </a:ext>
            </a:extLst>
          </p:cNvPr>
          <p:cNvSpPr/>
          <p:nvPr/>
        </p:nvSpPr>
        <p:spPr>
          <a:xfrm>
            <a:off x="8261779" y="1967707"/>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updateView</a:t>
            </a:r>
            <a:endParaRPr lang="fr-FR" dirty="0"/>
          </a:p>
        </p:txBody>
      </p:sp>
      <p:sp>
        <p:nvSpPr>
          <p:cNvPr id="10" name="Rectangle 9">
            <a:extLst>
              <a:ext uri="{FF2B5EF4-FFF2-40B4-BE49-F238E27FC236}">
                <a16:creationId xmlns:a16="http://schemas.microsoft.com/office/drawing/2014/main" id="{DD3AC6E1-D1CC-46BC-B3E4-A966650DA4BB}"/>
              </a:ext>
            </a:extLst>
          </p:cNvPr>
          <p:cNvSpPr/>
          <p:nvPr/>
        </p:nvSpPr>
        <p:spPr>
          <a:xfrm>
            <a:off x="1115913" y="3991241"/>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700" dirty="0" err="1"/>
              <a:t>notifyOutputChanged</a:t>
            </a:r>
            <a:endParaRPr lang="fr-FR" sz="1700" dirty="0"/>
          </a:p>
        </p:txBody>
      </p:sp>
      <p:sp>
        <p:nvSpPr>
          <p:cNvPr id="11" name="Rectangle 10">
            <a:extLst>
              <a:ext uri="{FF2B5EF4-FFF2-40B4-BE49-F238E27FC236}">
                <a16:creationId xmlns:a16="http://schemas.microsoft.com/office/drawing/2014/main" id="{DF4190B2-02E5-4EF6-AC6B-871AD7C958E1}"/>
              </a:ext>
            </a:extLst>
          </p:cNvPr>
          <p:cNvSpPr/>
          <p:nvPr/>
        </p:nvSpPr>
        <p:spPr>
          <a:xfrm>
            <a:off x="4688846" y="3991241"/>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getOutputs</a:t>
            </a:r>
            <a:endParaRPr lang="fr-FR" dirty="0"/>
          </a:p>
        </p:txBody>
      </p:sp>
      <p:sp>
        <p:nvSpPr>
          <p:cNvPr id="12" name="Rectangle 11">
            <a:extLst>
              <a:ext uri="{FF2B5EF4-FFF2-40B4-BE49-F238E27FC236}">
                <a16:creationId xmlns:a16="http://schemas.microsoft.com/office/drawing/2014/main" id="{84BF1F7B-1C7C-43B8-844F-9D19A4F5B24F}"/>
              </a:ext>
            </a:extLst>
          </p:cNvPr>
          <p:cNvSpPr/>
          <p:nvPr/>
        </p:nvSpPr>
        <p:spPr>
          <a:xfrm>
            <a:off x="8261779" y="3991241"/>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updateView</a:t>
            </a:r>
            <a:endParaRPr lang="fr-FR" dirty="0"/>
          </a:p>
        </p:txBody>
      </p:sp>
      <p:cxnSp>
        <p:nvCxnSpPr>
          <p:cNvPr id="13" name="Straight Arrow Connector 12">
            <a:extLst>
              <a:ext uri="{FF2B5EF4-FFF2-40B4-BE49-F238E27FC236}">
                <a16:creationId xmlns:a16="http://schemas.microsoft.com/office/drawing/2014/main" id="{680EBE9A-E1EF-4959-8FAD-AF0671531B6F}"/>
              </a:ext>
            </a:extLst>
          </p:cNvPr>
          <p:cNvCxnSpPr>
            <a:endCxn id="8" idx="1"/>
          </p:cNvCxnSpPr>
          <p:nvPr/>
        </p:nvCxnSpPr>
        <p:spPr>
          <a:xfrm>
            <a:off x="3471598" y="2390239"/>
            <a:ext cx="1217248" cy="801"/>
          </a:xfrm>
          <a:prstGeom prst="straightConnector1">
            <a:avLst/>
          </a:prstGeom>
          <a:ln w="57150">
            <a:solidFill>
              <a:srgbClr val="7682A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AD1D8C-22CD-4DB4-A239-31934E50DBA7}"/>
              </a:ext>
            </a:extLst>
          </p:cNvPr>
          <p:cNvCxnSpPr/>
          <p:nvPr/>
        </p:nvCxnSpPr>
        <p:spPr>
          <a:xfrm>
            <a:off x="7044531" y="2390239"/>
            <a:ext cx="1217248" cy="801"/>
          </a:xfrm>
          <a:prstGeom prst="straightConnector1">
            <a:avLst/>
          </a:prstGeom>
          <a:ln w="57150">
            <a:solidFill>
              <a:srgbClr val="7682AE"/>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B9CBF1-151A-404E-9DCE-3E6BAEDD4723}"/>
              </a:ext>
            </a:extLst>
          </p:cNvPr>
          <p:cNvCxnSpPr/>
          <p:nvPr/>
        </p:nvCxnSpPr>
        <p:spPr>
          <a:xfrm>
            <a:off x="3471598" y="4447240"/>
            <a:ext cx="1217248" cy="801"/>
          </a:xfrm>
          <a:prstGeom prst="straightConnector1">
            <a:avLst/>
          </a:prstGeom>
          <a:ln w="57150">
            <a:solidFill>
              <a:srgbClr val="7682AE"/>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6182EF-8A17-4C87-9312-23FD63830E12}"/>
              </a:ext>
            </a:extLst>
          </p:cNvPr>
          <p:cNvCxnSpPr/>
          <p:nvPr/>
        </p:nvCxnSpPr>
        <p:spPr>
          <a:xfrm>
            <a:off x="7044531" y="4446439"/>
            <a:ext cx="1217248" cy="801"/>
          </a:xfrm>
          <a:prstGeom prst="straightConnector1">
            <a:avLst/>
          </a:prstGeom>
          <a:ln w="57150">
            <a:solidFill>
              <a:srgbClr val="7682A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0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60A2-2FAE-4ED5-A9BE-4FAF068BD1B2}"/>
              </a:ext>
            </a:extLst>
          </p:cNvPr>
          <p:cNvSpPr>
            <a:spLocks noGrp="1"/>
          </p:cNvSpPr>
          <p:nvPr>
            <p:ph type="title"/>
          </p:nvPr>
        </p:nvSpPr>
        <p:spPr/>
        <p:txBody>
          <a:bodyPr>
            <a:normAutofit/>
          </a:bodyPr>
          <a:lstStyle/>
          <a:p>
            <a:r>
              <a:rPr lang="fr-FR" dirty="0" err="1"/>
              <a:t>Build</a:t>
            </a:r>
            <a:r>
              <a:rPr lang="fr-FR" dirty="0"/>
              <a:t> &amp; </a:t>
            </a:r>
            <a:r>
              <a:rPr lang="fr-FR" dirty="0" err="1"/>
              <a:t>Debug</a:t>
            </a:r>
            <a:endParaRPr lang="fr-FR" dirty="0"/>
          </a:p>
        </p:txBody>
      </p:sp>
      <p:sp>
        <p:nvSpPr>
          <p:cNvPr id="4" name="Content Placeholder 2">
            <a:extLst>
              <a:ext uri="{FF2B5EF4-FFF2-40B4-BE49-F238E27FC236}">
                <a16:creationId xmlns:a16="http://schemas.microsoft.com/office/drawing/2014/main" id="{DADA8B70-5082-4765-87DB-EC74F428BAFE}"/>
              </a:ext>
            </a:extLst>
          </p:cNvPr>
          <p:cNvSpPr>
            <a:spLocks noGrp="1"/>
          </p:cNvSpPr>
          <p:nvPr>
            <p:ph idx="1"/>
          </p:nvPr>
        </p:nvSpPr>
        <p:spPr>
          <a:xfrm>
            <a:off x="838200" y="1460500"/>
            <a:ext cx="4255294" cy="4351338"/>
          </a:xfrm>
        </p:spPr>
        <p:txBody>
          <a:bodyPr>
            <a:normAutofit/>
          </a:bodyPr>
          <a:lstStyle/>
          <a:p>
            <a:pPr marL="0" indent="0" algn="just">
              <a:buNone/>
            </a:pPr>
            <a:r>
              <a:rPr lang="en-US" sz="2300" b="1" dirty="0" err="1">
                <a:solidFill>
                  <a:srgbClr val="7030A0"/>
                </a:solidFill>
              </a:rPr>
              <a:t>npm</a:t>
            </a:r>
            <a:r>
              <a:rPr lang="en-US" sz="2300" b="1" dirty="0">
                <a:solidFill>
                  <a:srgbClr val="7030A0"/>
                </a:solidFill>
              </a:rPr>
              <a:t> run build</a:t>
            </a:r>
          </a:p>
          <a:p>
            <a:pPr marL="0" indent="0" algn="just">
              <a:buNone/>
            </a:pPr>
            <a:endParaRPr lang="en-US" sz="2300" b="1" dirty="0">
              <a:solidFill>
                <a:srgbClr val="7030A0"/>
              </a:solidFill>
            </a:endParaRPr>
          </a:p>
          <a:p>
            <a:pPr marL="0" indent="0" algn="just">
              <a:buNone/>
            </a:pPr>
            <a:r>
              <a:rPr lang="en-US" sz="2300" b="1" dirty="0" err="1">
                <a:solidFill>
                  <a:srgbClr val="7030A0"/>
                </a:solidFill>
              </a:rPr>
              <a:t>npm</a:t>
            </a:r>
            <a:r>
              <a:rPr lang="en-US" sz="2300" b="1" dirty="0">
                <a:solidFill>
                  <a:srgbClr val="7030A0"/>
                </a:solidFill>
              </a:rPr>
              <a:t> start watch (</a:t>
            </a:r>
            <a:r>
              <a:rPr lang="en-US" sz="1900" dirty="0"/>
              <a:t>or you can use </a:t>
            </a:r>
            <a:r>
              <a:rPr lang="en-US" sz="2300" b="1" dirty="0">
                <a:solidFill>
                  <a:srgbClr val="7030A0"/>
                </a:solidFill>
              </a:rPr>
              <a:t>start </a:t>
            </a:r>
            <a:r>
              <a:rPr lang="en-US" sz="2300" b="1" dirty="0" err="1">
                <a:solidFill>
                  <a:srgbClr val="7030A0"/>
                </a:solidFill>
              </a:rPr>
              <a:t>npmstart</a:t>
            </a:r>
            <a:r>
              <a:rPr lang="en-US" sz="2300" b="1" dirty="0">
                <a:solidFill>
                  <a:srgbClr val="7030A0"/>
                </a:solidFill>
              </a:rPr>
              <a:t> </a:t>
            </a:r>
            <a:r>
              <a:rPr lang="en-US" sz="1900" dirty="0"/>
              <a:t>to open a new window</a:t>
            </a:r>
            <a:r>
              <a:rPr lang="en-US" sz="2300" b="1" dirty="0">
                <a:solidFill>
                  <a:srgbClr val="7030A0"/>
                </a:solidFill>
              </a:rPr>
              <a:t>)</a:t>
            </a:r>
          </a:p>
          <a:p>
            <a:pPr marL="0" indent="0" algn="just">
              <a:buNone/>
            </a:pPr>
            <a:endParaRPr lang="en-US" sz="2300" b="1" dirty="0">
              <a:solidFill>
                <a:srgbClr val="7030A0"/>
              </a:solidFill>
            </a:endParaRPr>
          </a:p>
          <a:p>
            <a:pPr marL="0" indent="0" algn="just">
              <a:buNone/>
            </a:pPr>
            <a:r>
              <a:rPr lang="en-US" sz="1900" dirty="0"/>
              <a:t>Possibility to use fiddler: </a:t>
            </a:r>
            <a:r>
              <a:rPr lang="en-US" sz="2300" b="1" dirty="0">
                <a:solidFill>
                  <a:srgbClr val="7030A0"/>
                </a:solidFill>
                <a:hlinkClick r:id="rId3">
                  <a:extLst>
                    <a:ext uri="{A12FA001-AC4F-418D-AE19-62706E023703}">
                      <ahyp:hlinkClr xmlns:ahyp="http://schemas.microsoft.com/office/drawing/2018/hyperlinkcolor" val="tx"/>
                    </a:ext>
                  </a:extLst>
                </a:hlinkClick>
              </a:rPr>
              <a:t>Debugging Canvas App Component</a:t>
            </a:r>
            <a:endParaRPr lang="en-US" sz="2300" b="1" dirty="0">
              <a:solidFill>
                <a:srgbClr val="7030A0"/>
              </a:solidFill>
            </a:endParaRPr>
          </a:p>
        </p:txBody>
      </p:sp>
      <p:pic>
        <p:nvPicPr>
          <p:cNvPr id="5" name="Picture 2" descr="test harness 3">
            <a:extLst>
              <a:ext uri="{FF2B5EF4-FFF2-40B4-BE49-F238E27FC236}">
                <a16:creationId xmlns:a16="http://schemas.microsoft.com/office/drawing/2014/main" id="{9477F86C-FA6F-4E8A-8B26-5C02BB30D5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154"/>
          <a:stretch/>
        </p:blipFill>
        <p:spPr bwMode="auto">
          <a:xfrm>
            <a:off x="5295947" y="568798"/>
            <a:ext cx="6388100" cy="51329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85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C674-6741-47E3-B3BE-57394AB75163}"/>
              </a:ext>
            </a:extLst>
          </p:cNvPr>
          <p:cNvSpPr>
            <a:spLocks noGrp="1"/>
          </p:cNvSpPr>
          <p:nvPr>
            <p:ph type="title"/>
          </p:nvPr>
        </p:nvSpPr>
        <p:spPr/>
        <p:txBody>
          <a:bodyPr>
            <a:normAutofit/>
          </a:bodyPr>
          <a:lstStyle/>
          <a:p>
            <a:r>
              <a:rPr lang="fr-FR" dirty="0"/>
              <a:t>Package a Component &amp; Import the solution</a:t>
            </a:r>
          </a:p>
        </p:txBody>
      </p:sp>
      <p:sp>
        <p:nvSpPr>
          <p:cNvPr id="4" name="Content Placeholder 2">
            <a:extLst>
              <a:ext uri="{FF2B5EF4-FFF2-40B4-BE49-F238E27FC236}">
                <a16:creationId xmlns:a16="http://schemas.microsoft.com/office/drawing/2014/main" id="{93B31E63-CC38-4EC4-9224-49221659A52B}"/>
              </a:ext>
            </a:extLst>
          </p:cNvPr>
          <p:cNvSpPr>
            <a:spLocks noGrp="1"/>
          </p:cNvSpPr>
          <p:nvPr>
            <p:ph idx="1"/>
          </p:nvPr>
        </p:nvSpPr>
        <p:spPr>
          <a:xfrm>
            <a:off x="838199" y="1460500"/>
            <a:ext cx="10063163" cy="4351338"/>
          </a:xfrm>
        </p:spPr>
        <p:txBody>
          <a:bodyPr>
            <a:normAutofit fontScale="62500" lnSpcReduction="20000"/>
          </a:bodyPr>
          <a:lstStyle/>
          <a:p>
            <a:pPr marL="0" indent="0" algn="just">
              <a:buNone/>
            </a:pPr>
            <a:r>
              <a:rPr lang="en-US" sz="2300" b="1" dirty="0">
                <a:solidFill>
                  <a:srgbClr val="7030A0"/>
                </a:solidFill>
              </a:rPr>
              <a:t>Use CLI to create a solution (Managed/</a:t>
            </a:r>
            <a:r>
              <a:rPr lang="en-US" sz="2300" b="1" dirty="0" err="1">
                <a:solidFill>
                  <a:srgbClr val="7030A0"/>
                </a:solidFill>
              </a:rPr>
              <a:t>UnManaged</a:t>
            </a:r>
            <a:r>
              <a:rPr lang="en-US" sz="2300" b="1" dirty="0">
                <a:solidFill>
                  <a:srgbClr val="7030A0"/>
                </a:solidFill>
              </a:rPr>
              <a:t>) containing the custom control.</a:t>
            </a:r>
            <a:br>
              <a:rPr lang="en-US" sz="2300" b="1" dirty="0">
                <a:solidFill>
                  <a:srgbClr val="7030A0"/>
                </a:solidFill>
              </a:rPr>
            </a:br>
            <a:endParaRPr lang="en-US" sz="2300" b="1" dirty="0">
              <a:solidFill>
                <a:srgbClr val="7030A0"/>
              </a:solidFill>
            </a:endParaRPr>
          </a:p>
          <a:p>
            <a:pPr marL="457200" indent="-457200" algn="just">
              <a:buFont typeface="+mj-lt"/>
              <a:buAutoNum type="arabicPeriod"/>
            </a:pPr>
            <a:r>
              <a:rPr lang="en-US" sz="2300" b="1" dirty="0">
                <a:solidFill>
                  <a:srgbClr val="7030A0"/>
                </a:solidFill>
              </a:rPr>
              <a:t> cd </a:t>
            </a:r>
            <a:r>
              <a:rPr lang="en-US" sz="2700" dirty="0"/>
              <a:t>&lt;solution folder&gt;</a:t>
            </a:r>
          </a:p>
          <a:p>
            <a:pPr marL="457200" indent="-457200" algn="just">
              <a:buFont typeface="+mj-lt"/>
              <a:buAutoNum type="arabicPeriod"/>
            </a:pPr>
            <a:endParaRPr lang="en-US" sz="2300" b="1" dirty="0">
              <a:solidFill>
                <a:srgbClr val="7030A0"/>
              </a:solidFill>
            </a:endParaRPr>
          </a:p>
          <a:p>
            <a:pPr marL="457200" indent="-457200" algn="just">
              <a:buFont typeface="+mj-lt"/>
              <a:buAutoNum type="arabicPeriod"/>
            </a:pPr>
            <a:r>
              <a:rPr lang="en-US" sz="2300" b="1" dirty="0">
                <a:solidFill>
                  <a:srgbClr val="7030A0"/>
                </a:solidFill>
              </a:rPr>
              <a:t> </a:t>
            </a:r>
            <a:r>
              <a:rPr lang="en-US" sz="2300" b="1" dirty="0" err="1">
                <a:solidFill>
                  <a:srgbClr val="7030A0"/>
                </a:solidFill>
              </a:rPr>
              <a:t>pac</a:t>
            </a:r>
            <a:r>
              <a:rPr lang="en-US" sz="2300" b="1" dirty="0">
                <a:solidFill>
                  <a:srgbClr val="7030A0"/>
                </a:solidFill>
              </a:rPr>
              <a:t> solution </a:t>
            </a:r>
            <a:r>
              <a:rPr lang="en-US" sz="2300" b="1" dirty="0" err="1">
                <a:solidFill>
                  <a:srgbClr val="7030A0"/>
                </a:solidFill>
              </a:rPr>
              <a:t>init</a:t>
            </a:r>
            <a:r>
              <a:rPr lang="en-US" sz="2300" b="1" dirty="0">
                <a:solidFill>
                  <a:srgbClr val="7030A0"/>
                </a:solidFill>
              </a:rPr>
              <a:t> </a:t>
            </a:r>
            <a:r>
              <a:rPr lang="en-US" sz="2700" dirty="0"/>
              <a:t>--publisher-name &lt;enter your publisher name&gt; --publisher-prefix &lt;enter your publisher prefix&gt;</a:t>
            </a:r>
          </a:p>
          <a:p>
            <a:pPr marL="457200" indent="-457200" algn="just">
              <a:buFont typeface="+mj-lt"/>
              <a:buAutoNum type="arabicPeriod"/>
            </a:pPr>
            <a:endParaRPr lang="en-US" sz="2300" b="1" dirty="0">
              <a:solidFill>
                <a:srgbClr val="7030A0"/>
              </a:solidFill>
            </a:endParaRPr>
          </a:p>
          <a:p>
            <a:pPr marL="457200" indent="-457200" algn="just">
              <a:buFont typeface="+mj-lt"/>
              <a:buAutoNum type="arabicPeriod"/>
            </a:pPr>
            <a:r>
              <a:rPr lang="en-US" sz="2300" b="1" dirty="0">
                <a:solidFill>
                  <a:srgbClr val="7030A0"/>
                </a:solidFill>
              </a:rPr>
              <a:t> </a:t>
            </a:r>
            <a:r>
              <a:rPr lang="en-US" sz="2300" b="1" dirty="0" err="1">
                <a:solidFill>
                  <a:srgbClr val="7030A0"/>
                </a:solidFill>
              </a:rPr>
              <a:t>pac</a:t>
            </a:r>
            <a:r>
              <a:rPr lang="en-US" sz="2300" b="1" dirty="0">
                <a:solidFill>
                  <a:srgbClr val="7030A0"/>
                </a:solidFill>
              </a:rPr>
              <a:t> solution add-reference </a:t>
            </a:r>
            <a:r>
              <a:rPr lang="en-US" sz="2700" dirty="0"/>
              <a:t>--path &lt;path of your Power Apps component framework project on disk&gt;</a:t>
            </a:r>
          </a:p>
          <a:p>
            <a:pPr marL="457200" indent="-457200" algn="just">
              <a:buFont typeface="+mj-lt"/>
              <a:buAutoNum type="arabicPeriod"/>
            </a:pPr>
            <a:endParaRPr lang="en-US" sz="2300" b="1" dirty="0">
              <a:solidFill>
                <a:srgbClr val="7030A0"/>
              </a:solidFill>
            </a:endParaRPr>
          </a:p>
          <a:p>
            <a:pPr marL="457200" indent="-457200" algn="just">
              <a:buFont typeface="+mj-lt"/>
              <a:buAutoNum type="arabicPeriod"/>
            </a:pPr>
            <a:r>
              <a:rPr lang="en-US" sz="2300" b="1" dirty="0">
                <a:solidFill>
                  <a:srgbClr val="7030A0"/>
                </a:solidFill>
              </a:rPr>
              <a:t> </a:t>
            </a:r>
            <a:r>
              <a:rPr lang="en-US" sz="2300" b="1" dirty="0" err="1">
                <a:solidFill>
                  <a:srgbClr val="7030A0"/>
                </a:solidFill>
              </a:rPr>
              <a:t>msbuild</a:t>
            </a:r>
            <a:r>
              <a:rPr lang="en-US" sz="2300" b="1" dirty="0">
                <a:solidFill>
                  <a:srgbClr val="7030A0"/>
                </a:solidFill>
              </a:rPr>
              <a:t> </a:t>
            </a:r>
            <a:r>
              <a:rPr lang="en-US" sz="2700" dirty="0"/>
              <a:t>/</a:t>
            </a:r>
            <a:r>
              <a:rPr lang="en-US" sz="2700" dirty="0" err="1"/>
              <a:t>t:build</a:t>
            </a:r>
            <a:r>
              <a:rPr lang="en-US" sz="2700" dirty="0"/>
              <a:t> /restore (</a:t>
            </a:r>
            <a:r>
              <a:rPr lang="en-US" sz="2700" dirty="0" err="1"/>
              <a:t>msbuild</a:t>
            </a:r>
            <a:r>
              <a:rPr lang="en-US" sz="2700" dirty="0"/>
              <a:t> must be in the path)</a:t>
            </a:r>
          </a:p>
          <a:p>
            <a:pPr marL="457200" indent="-457200" algn="just">
              <a:buFont typeface="+mj-lt"/>
              <a:buAutoNum type="arabicPeriod"/>
            </a:pPr>
            <a:endParaRPr lang="en-US" sz="2300" b="1" dirty="0">
              <a:solidFill>
                <a:srgbClr val="7030A0"/>
              </a:solidFill>
            </a:endParaRPr>
          </a:p>
          <a:p>
            <a:pPr marL="457200" indent="-457200" algn="just">
              <a:buFont typeface="+mj-lt"/>
              <a:buAutoNum type="arabicPeriod"/>
            </a:pPr>
            <a:r>
              <a:rPr lang="en-US" sz="2300" b="1" dirty="0">
                <a:solidFill>
                  <a:srgbClr val="7030A0"/>
                </a:solidFill>
              </a:rPr>
              <a:t> </a:t>
            </a:r>
            <a:r>
              <a:rPr lang="en-US" sz="2300" b="1" dirty="0" err="1">
                <a:solidFill>
                  <a:srgbClr val="7030A0"/>
                </a:solidFill>
              </a:rPr>
              <a:t>msbuild</a:t>
            </a:r>
            <a:r>
              <a:rPr lang="en-US" sz="2300" b="1" dirty="0">
                <a:solidFill>
                  <a:srgbClr val="7030A0"/>
                </a:solidFill>
              </a:rPr>
              <a:t> </a:t>
            </a:r>
            <a:r>
              <a:rPr lang="en-US" sz="2700" dirty="0"/>
              <a:t>/</a:t>
            </a:r>
            <a:r>
              <a:rPr lang="en-US" sz="2700" dirty="0" err="1"/>
              <a:t>t:build</a:t>
            </a:r>
            <a:r>
              <a:rPr lang="en-US" sz="2700" dirty="0"/>
              <a:t> /restore </a:t>
            </a:r>
            <a:r>
              <a:rPr lang="en-US" sz="2300" b="1" dirty="0">
                <a:solidFill>
                  <a:srgbClr val="7030A0"/>
                </a:solidFill>
              </a:rPr>
              <a:t>/</a:t>
            </a:r>
            <a:r>
              <a:rPr lang="en-US" sz="2300" b="1" dirty="0" err="1">
                <a:solidFill>
                  <a:srgbClr val="7030A0"/>
                </a:solidFill>
              </a:rPr>
              <a:t>p:configuration</a:t>
            </a:r>
            <a:r>
              <a:rPr lang="en-US" sz="2300" b="1" dirty="0">
                <a:solidFill>
                  <a:srgbClr val="7030A0"/>
                </a:solidFill>
              </a:rPr>
              <a:t>=Release </a:t>
            </a:r>
            <a:r>
              <a:rPr lang="en-US" sz="2700" dirty="0"/>
              <a:t>(If you want to build a managed package)</a:t>
            </a:r>
          </a:p>
          <a:p>
            <a:pPr marL="457200" indent="-457200" algn="just">
              <a:buFont typeface="+mj-lt"/>
              <a:buAutoNum type="arabicPeriod"/>
            </a:pPr>
            <a:endParaRPr lang="en-US" sz="2700" dirty="0"/>
          </a:p>
          <a:p>
            <a:pPr marL="457200" indent="-457200" algn="just">
              <a:buFont typeface="+mj-lt"/>
              <a:buAutoNum type="arabicPeriod"/>
            </a:pPr>
            <a:r>
              <a:rPr lang="en-US" sz="2300" b="1" dirty="0">
                <a:solidFill>
                  <a:srgbClr val="7030A0"/>
                </a:solidFill>
              </a:rPr>
              <a:t> Import </a:t>
            </a:r>
            <a:r>
              <a:rPr lang="en-US" sz="2700" dirty="0"/>
              <a:t>the solution into Dataverse </a:t>
            </a:r>
            <a:r>
              <a:rPr lang="en-US" sz="2700" dirty="0" err="1"/>
              <a:t>Environement</a:t>
            </a:r>
            <a:r>
              <a:rPr lang="en-US" sz="2700" dirty="0"/>
              <a:t> using the UI.	</a:t>
            </a:r>
          </a:p>
          <a:p>
            <a:pPr marL="0" indent="0" algn="just">
              <a:buNone/>
            </a:pPr>
            <a:endParaRPr lang="en-US" sz="2300" b="1" dirty="0">
              <a:solidFill>
                <a:srgbClr val="7030A0"/>
              </a:solidFill>
            </a:endParaRPr>
          </a:p>
          <a:p>
            <a:pPr marL="0" indent="0" algn="just">
              <a:buNone/>
            </a:pPr>
            <a:endParaRPr lang="en-US" sz="2300" b="1" dirty="0">
              <a:solidFill>
                <a:srgbClr val="7030A0"/>
              </a:solidFill>
            </a:endParaRPr>
          </a:p>
        </p:txBody>
      </p:sp>
    </p:spTree>
    <p:extLst>
      <p:ext uri="{BB962C8B-B14F-4D97-AF65-F5344CB8AC3E}">
        <p14:creationId xmlns:p14="http://schemas.microsoft.com/office/powerpoint/2010/main" val="1672700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83AE-F083-4C3E-BEAC-A39799A26B94}"/>
              </a:ext>
            </a:extLst>
          </p:cNvPr>
          <p:cNvSpPr>
            <a:spLocks noGrp="1"/>
          </p:cNvSpPr>
          <p:nvPr>
            <p:ph type="title"/>
          </p:nvPr>
        </p:nvSpPr>
        <p:spPr/>
        <p:txBody>
          <a:bodyPr>
            <a:normAutofit/>
          </a:bodyPr>
          <a:lstStyle/>
          <a:p>
            <a:r>
              <a:rPr lang="en-US" dirty="0"/>
              <a:t>How to build a PCF Component</a:t>
            </a:r>
            <a:endParaRPr lang="fr-FR" dirty="0"/>
          </a:p>
        </p:txBody>
      </p:sp>
      <p:pic>
        <p:nvPicPr>
          <p:cNvPr id="4" name="Picture 3">
            <a:extLst>
              <a:ext uri="{FF2B5EF4-FFF2-40B4-BE49-F238E27FC236}">
                <a16:creationId xmlns:a16="http://schemas.microsoft.com/office/drawing/2014/main" id="{D960B7D8-F6C8-4350-9DDE-02EA18187BD7}"/>
              </a:ext>
            </a:extLst>
          </p:cNvPr>
          <p:cNvPicPr>
            <a:picLocks noChangeAspect="1"/>
          </p:cNvPicPr>
          <p:nvPr/>
        </p:nvPicPr>
        <p:blipFill rotWithShape="1">
          <a:blip r:embed="rId3">
            <a:extLst>
              <a:ext uri="{28A0092B-C50C-407E-A947-70E740481C1C}">
                <a14:useLocalDpi xmlns:a14="http://schemas.microsoft.com/office/drawing/2010/main" val="0"/>
              </a:ext>
            </a:extLst>
          </a:blip>
          <a:srcRect t="8019"/>
          <a:stretch/>
        </p:blipFill>
        <p:spPr>
          <a:xfrm>
            <a:off x="1793080" y="1264598"/>
            <a:ext cx="8366543" cy="4328804"/>
          </a:xfrm>
          <a:prstGeom prst="rect">
            <a:avLst/>
          </a:prstGeom>
          <a:ln>
            <a:noFill/>
          </a:ln>
          <a:effectLst>
            <a:outerShdw blurRad="292100" dist="139700" dir="2700000" algn="tl" rotWithShape="0">
              <a:srgbClr val="333333">
                <a:alpha val="65000"/>
              </a:srgbClr>
            </a:outerShdw>
          </a:effectLst>
        </p:spPr>
      </p:pic>
      <p:sp>
        <p:nvSpPr>
          <p:cNvPr id="5" name="Text Placeholder 7">
            <a:extLst>
              <a:ext uri="{FF2B5EF4-FFF2-40B4-BE49-F238E27FC236}">
                <a16:creationId xmlns:a16="http://schemas.microsoft.com/office/drawing/2014/main" id="{92106A68-72A2-4AA3-A0BF-609BC0F41E24}"/>
              </a:ext>
            </a:extLst>
          </p:cNvPr>
          <p:cNvSpPr txBox="1">
            <a:spLocks/>
          </p:cNvSpPr>
          <p:nvPr/>
        </p:nvSpPr>
        <p:spPr>
          <a:xfrm>
            <a:off x="8920608" y="5593402"/>
            <a:ext cx="2956623" cy="406515"/>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fr-FR" sz="2000" b="1" i="1" dirty="0" err="1"/>
              <a:t>Credit</a:t>
            </a:r>
            <a:r>
              <a:rPr lang="fr-FR" sz="2000" b="1" i="1" dirty="0"/>
              <a:t> : Nicolas </a:t>
            </a:r>
            <a:r>
              <a:rPr lang="fr-FR" sz="2000" b="1" i="1" dirty="0" err="1"/>
              <a:t>Kirrmann</a:t>
            </a:r>
            <a:r>
              <a:rPr lang="fr-FR" sz="2000" b="1" i="1" dirty="0"/>
              <a:t> </a:t>
            </a:r>
          </a:p>
        </p:txBody>
      </p:sp>
    </p:spTree>
    <p:extLst>
      <p:ext uri="{BB962C8B-B14F-4D97-AF65-F5344CB8AC3E}">
        <p14:creationId xmlns:p14="http://schemas.microsoft.com/office/powerpoint/2010/main" val="3819937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ED94-7979-41A8-A035-F2CF41A61A72}"/>
              </a:ext>
            </a:extLst>
          </p:cNvPr>
          <p:cNvSpPr>
            <a:spLocks noGrp="1"/>
          </p:cNvSpPr>
          <p:nvPr>
            <p:ph type="title"/>
          </p:nvPr>
        </p:nvSpPr>
        <p:spPr/>
        <p:txBody>
          <a:bodyPr>
            <a:normAutofit/>
          </a:bodyPr>
          <a:lstStyle/>
          <a:p>
            <a:r>
              <a:rPr lang="en-US" dirty="0">
                <a:solidFill>
                  <a:srgbClr val="333333"/>
                </a:solidFill>
              </a:rPr>
              <a:t>Links / References 1/2</a:t>
            </a:r>
            <a:endParaRPr lang="fr-FR" dirty="0"/>
          </a:p>
        </p:txBody>
      </p:sp>
      <p:sp>
        <p:nvSpPr>
          <p:cNvPr id="4" name="Rectangle 3">
            <a:extLst>
              <a:ext uri="{FF2B5EF4-FFF2-40B4-BE49-F238E27FC236}">
                <a16:creationId xmlns:a16="http://schemas.microsoft.com/office/drawing/2014/main" id="{4552103B-FC2A-4BBC-B3A4-C3FB8AEB4E19}"/>
              </a:ext>
            </a:extLst>
          </p:cNvPr>
          <p:cNvSpPr/>
          <p:nvPr/>
        </p:nvSpPr>
        <p:spPr>
          <a:xfrm>
            <a:off x="667389" y="1617663"/>
            <a:ext cx="11169806" cy="331167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PCF forum:  </a:t>
            </a:r>
            <a:r>
              <a:rPr lang="en-US" sz="1600" dirty="0">
                <a:solidFill>
                  <a:srgbClr val="7030A0"/>
                </a:solidFill>
                <a:hlinkClick r:id="rId3">
                  <a:extLst>
                    <a:ext uri="{A12FA001-AC4F-418D-AE19-62706E023703}">
                      <ahyp:hlinkClr xmlns:ahyp="http://schemas.microsoft.com/office/drawing/2018/hyperlinkcolor" val="tx"/>
                    </a:ext>
                  </a:extLst>
                </a:hlinkClick>
              </a:rPr>
              <a:t>https://aka.ms/PCFForum</a:t>
            </a:r>
            <a:endParaRPr lang="en-US" sz="1600" dirty="0">
              <a:solidFill>
                <a:srgbClr val="7030A0"/>
              </a:solidFill>
            </a:endParaRPr>
          </a:p>
          <a:p>
            <a:pPr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Documentation: </a:t>
            </a:r>
            <a:r>
              <a:rPr lang="en-US" sz="1600" dirty="0">
                <a:solidFill>
                  <a:srgbClr val="7030A0"/>
                </a:solidFill>
                <a:hlinkClick r:id="rId4">
                  <a:extLst>
                    <a:ext uri="{A12FA001-AC4F-418D-AE19-62706E023703}">
                      <ahyp:hlinkClr xmlns:ahyp="http://schemas.microsoft.com/office/drawing/2018/hyperlinkcolor" val="tx"/>
                    </a:ext>
                  </a:extLst>
                </a:hlinkClick>
              </a:rPr>
              <a:t>https://aka.ms/PCFDocs</a:t>
            </a:r>
            <a:endParaRPr lang="en-US" sz="1600" dirty="0">
              <a:solidFill>
                <a:srgbClr val="7030A0"/>
              </a:solidFill>
            </a:endParaRPr>
          </a:p>
          <a:p>
            <a:pPr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Feature ideas: </a:t>
            </a:r>
            <a:r>
              <a:rPr lang="en-US" sz="1600" dirty="0">
                <a:solidFill>
                  <a:srgbClr val="7030A0"/>
                </a:solidFill>
                <a:hlinkClick r:id="rId5">
                  <a:extLst>
                    <a:ext uri="{A12FA001-AC4F-418D-AE19-62706E023703}">
                      <ahyp:hlinkClr xmlns:ahyp="http://schemas.microsoft.com/office/drawing/2018/hyperlinkcolor" val="tx"/>
                    </a:ext>
                  </a:extLst>
                </a:hlinkClick>
              </a:rPr>
              <a:t>https://aka.ms/PCFIdea</a:t>
            </a:r>
            <a:endParaRPr lang="en-US" sz="1600" dirty="0">
              <a:solidFill>
                <a:srgbClr val="7030A0"/>
              </a:solidFill>
            </a:endParaRPr>
          </a:p>
          <a:p>
            <a:pPr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Community components/blogs/demos: </a:t>
            </a:r>
            <a:r>
              <a:rPr lang="en-US" sz="1600" dirty="0">
                <a:solidFill>
                  <a:srgbClr val="7030A0"/>
                </a:solidFill>
                <a:hlinkClick r:id="rId6">
                  <a:extLst>
                    <a:ext uri="{A12FA001-AC4F-418D-AE19-62706E023703}">
                      <ahyp:hlinkClr xmlns:ahyp="http://schemas.microsoft.com/office/drawing/2018/hyperlinkcolor" val="tx"/>
                    </a:ext>
                  </a:extLst>
                </a:hlinkClick>
              </a:rPr>
              <a:t>https://aka.ms/PCFDemos</a:t>
            </a:r>
            <a:endParaRPr lang="en-US" sz="1600" dirty="0">
              <a:solidFill>
                <a:srgbClr val="7030A0"/>
              </a:solidFill>
            </a:endParaRPr>
          </a:p>
          <a:p>
            <a:r>
              <a:rPr lang="en-US" sz="1600" b="1" dirty="0">
                <a:solidFill>
                  <a:schemeClr val="tx2"/>
                </a:solidFill>
                <a:latin typeface="Segoe UI Light" panose="020B0502040204020203" pitchFamily="34" charset="0"/>
                <a:cs typeface="Segoe UI Light" panose="020B0502040204020203" pitchFamily="34" charset="0"/>
              </a:rPr>
              <a:t>Business App Summit 2019: </a:t>
            </a:r>
            <a:r>
              <a:rPr lang="en-US" sz="1600" dirty="0">
                <a:solidFill>
                  <a:schemeClr val="tx1"/>
                </a:solidFill>
                <a:latin typeface="Segoe UI Light" panose="020B0502040204020203" pitchFamily="34" charset="0"/>
                <a:cs typeface="Segoe UI Light" panose="020B0502040204020203" pitchFamily="34" charset="0"/>
              </a:rPr>
              <a:t>Microsoft PowerApps: Building and Extending Applications</a:t>
            </a:r>
          </a:p>
          <a:p>
            <a:br>
              <a:rPr lang="en-US" sz="1600" dirty="0">
                <a:solidFill>
                  <a:schemeClr val="tx1"/>
                </a:solidFill>
                <a:latin typeface="Segoe UI Light" panose="020B0502040204020203" pitchFamily="34" charset="0"/>
                <a:cs typeface="Segoe UI Light" panose="020B0502040204020203" pitchFamily="34" charset="0"/>
              </a:rPr>
            </a:br>
            <a:r>
              <a:rPr lang="en-US" sz="1600" b="1" dirty="0">
                <a:solidFill>
                  <a:schemeClr val="tx2"/>
                </a:solidFill>
                <a:latin typeface="Segoe UI Light" panose="020B0502040204020203" pitchFamily="34" charset="0"/>
                <a:cs typeface="Segoe UI Light" panose="020B0502040204020203" pitchFamily="34" charset="0"/>
              </a:rPr>
              <a:t>Ignite 2019: </a:t>
            </a:r>
            <a:r>
              <a:rPr lang="en-US" sz="1600" dirty="0">
                <a:solidFill>
                  <a:schemeClr val="tx1"/>
                </a:solidFill>
                <a:latin typeface="Segoe UI Light" panose="020B0502040204020203" pitchFamily="34" charset="0"/>
                <a:cs typeface="Segoe UI Light" panose="020B0502040204020203" pitchFamily="34" charset="0"/>
              </a:rPr>
              <a:t>Using Power Apps component framework to build reusable custom user experiences.</a:t>
            </a:r>
            <a:br>
              <a:rPr lang="en-US" sz="1600" dirty="0">
                <a:solidFill>
                  <a:schemeClr val="tx1"/>
                </a:solidFill>
                <a:latin typeface="Segoe UI Light" panose="020B0502040204020203" pitchFamily="34" charset="0"/>
                <a:cs typeface="Segoe UI Light" panose="020B0502040204020203" pitchFamily="34" charset="0"/>
              </a:rPr>
            </a:br>
            <a:br>
              <a:rPr lang="en-US" sz="1600" dirty="0">
                <a:solidFill>
                  <a:schemeClr val="tx1"/>
                </a:solidFill>
                <a:latin typeface="Segoe UI Light" panose="020B0502040204020203" pitchFamily="34" charset="0"/>
                <a:cs typeface="Segoe UI Light" panose="020B0502040204020203" pitchFamily="34" charset="0"/>
              </a:rPr>
            </a:br>
            <a:r>
              <a:rPr lang="en-US" sz="1600" b="1" dirty="0">
                <a:solidFill>
                  <a:schemeClr val="tx2"/>
                </a:solidFill>
                <a:latin typeface="Segoe UI Light" panose="020B0502040204020203" pitchFamily="34" charset="0"/>
                <a:cs typeface="Segoe UI Light" panose="020B0502040204020203" pitchFamily="34" charset="0"/>
              </a:rPr>
              <a:t>Ignite 2020 : </a:t>
            </a:r>
            <a:r>
              <a:rPr lang="en-US" sz="1600" dirty="0">
                <a:solidFill>
                  <a:schemeClr val="tx1"/>
                </a:solidFill>
                <a:latin typeface="Segoe UI Light" panose="020B0502040204020203" pitchFamily="34" charset="0"/>
                <a:cs typeface="Segoe UI Light" panose="020B0502040204020203" pitchFamily="34" charset="0"/>
              </a:rPr>
              <a:t>Amplify your pro developer skills with Power Platform</a:t>
            </a:r>
          </a:p>
        </p:txBody>
      </p:sp>
    </p:spTree>
    <p:extLst>
      <p:ext uri="{BB962C8B-B14F-4D97-AF65-F5344CB8AC3E}">
        <p14:creationId xmlns:p14="http://schemas.microsoft.com/office/powerpoint/2010/main" val="1625203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47D52C1-7870-4CCF-B0AE-DE653959406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267" r="17267"/>
          <a:stretch/>
        </p:blipFill>
        <p:spPr>
          <a:xfrm>
            <a:off x="7459320" y="745331"/>
            <a:ext cx="3389655" cy="4686300"/>
          </a:xfrm>
        </p:spPr>
      </p:pic>
      <p:sp>
        <p:nvSpPr>
          <p:cNvPr id="6" name="Text Placeholder 3">
            <a:extLst>
              <a:ext uri="{FF2B5EF4-FFF2-40B4-BE49-F238E27FC236}">
                <a16:creationId xmlns:a16="http://schemas.microsoft.com/office/drawing/2014/main" id="{497F53FD-FCE2-4CF0-8021-C58214CA32DD}"/>
              </a:ext>
            </a:extLst>
          </p:cNvPr>
          <p:cNvSpPr>
            <a:spLocks noGrp="1"/>
          </p:cNvSpPr>
          <p:nvPr>
            <p:ph type="body" sz="quarter" idx="11"/>
          </p:nvPr>
        </p:nvSpPr>
        <p:spPr>
          <a:xfrm>
            <a:off x="1001" y="2178538"/>
            <a:ext cx="6673811" cy="3923558"/>
          </a:xfrm>
        </p:spPr>
        <p:txBody>
          <a:bodyPr vert="horz" lIns="91440" tIns="45720" rIns="91440" bIns="45720" rtlCol="0" anchor="t">
            <a:normAutofit/>
          </a:bodyPr>
          <a:lstStyle/>
          <a:p>
            <a:pPr marL="0" indent="0">
              <a:buNone/>
            </a:pPr>
            <a:endParaRPr lang="en-US" dirty="0"/>
          </a:p>
          <a:p>
            <a:pPr lvl="1"/>
            <a:r>
              <a:rPr lang="en-US" dirty="0">
                <a:solidFill>
                  <a:schemeClr val="bg1"/>
                </a:solidFill>
              </a:rPr>
              <a:t>Dynamics 365 / Power Platform Lead Developer - Business Applications MVP </a:t>
            </a:r>
          </a:p>
          <a:p>
            <a:pPr lvl="1"/>
            <a:r>
              <a:rPr lang="en-US" b="1" dirty="0" err="1">
                <a:solidFill>
                  <a:srgbClr val="ED7D31"/>
                </a:solidFill>
                <a:cs typeface="Segoe UI Light" panose="020B0502040204020203" pitchFamily="34" charset="0"/>
              </a:rPr>
              <a:t>Javista</a:t>
            </a:r>
            <a:r>
              <a:rPr lang="en-US" dirty="0">
                <a:solidFill>
                  <a:schemeClr val="bg1"/>
                </a:solidFill>
              </a:rPr>
              <a:t> </a:t>
            </a:r>
          </a:p>
          <a:p>
            <a:pPr lvl="1"/>
            <a:r>
              <a:rPr lang="en-US" dirty="0">
                <a:solidFill>
                  <a:schemeClr val="bg1"/>
                </a:solidFill>
              </a:rPr>
              <a:t>Power Platform / D365 / Azure</a:t>
            </a:r>
          </a:p>
          <a:p>
            <a:pPr marL="457200" lvl="1" indent="0">
              <a:buNone/>
            </a:pPr>
            <a:r>
              <a:rPr lang="en-US" dirty="0">
                <a:solidFill>
                  <a:schemeClr val="bg1"/>
                </a:solidFill>
              </a:rPr>
              <a:t> </a:t>
            </a:r>
          </a:p>
          <a:p>
            <a:pPr lvl="1"/>
            <a:r>
              <a:rPr lang="en-US" b="1" dirty="0">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Linkedin.com/in/</a:t>
            </a:r>
            <a:r>
              <a:rPr lang="en-US" b="1" dirty="0" err="1">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clemolivier</a:t>
            </a:r>
            <a:r>
              <a:rPr lang="en-US" b="1" dirty="0">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a:t>
            </a:r>
            <a:endParaRPr lang="en-US" b="1" dirty="0">
              <a:solidFill>
                <a:srgbClr val="ED7D31"/>
              </a:solidFill>
              <a:cs typeface="Segoe UI Light" panose="020B0502040204020203" pitchFamily="34" charset="0"/>
            </a:endParaRPr>
          </a:p>
          <a:p>
            <a:pPr lvl="1"/>
            <a:endParaRPr lang="en-US" dirty="0">
              <a:solidFill>
                <a:schemeClr val="bg1"/>
              </a:solidFill>
            </a:endParaRPr>
          </a:p>
          <a:p>
            <a:pPr lvl="1"/>
            <a:r>
              <a:rPr lang="en-US" b="1" dirty="0">
                <a:solidFill>
                  <a:srgbClr val="ED7D31"/>
                </a:solidFill>
                <a:cs typeface="Segoe UI Light" panose="020B0502040204020203" pitchFamily="34" charset="0"/>
                <a:hlinkClick r:id="rId4">
                  <a:extLst>
                    <a:ext uri="{A12FA001-AC4F-418D-AE19-62706E023703}">
                      <ahyp:hlinkClr xmlns:ahyp="http://schemas.microsoft.com/office/drawing/2018/hyperlinkcolor" val="tx"/>
                    </a:ext>
                  </a:extLst>
                </a:hlinkClick>
              </a:rPr>
              <a:t>Twitter.com/Clement0livier</a:t>
            </a:r>
            <a:endParaRPr lang="en-US" b="1" dirty="0">
              <a:solidFill>
                <a:srgbClr val="ED7D31"/>
              </a:solidFill>
              <a:cs typeface="Segoe UI Light" panose="020B0502040204020203" pitchFamily="34" charset="0"/>
            </a:endParaRPr>
          </a:p>
          <a:p>
            <a:pPr lvl="1"/>
            <a:endParaRPr lang="en-US" dirty="0">
              <a:solidFill>
                <a:schemeClr val="bg1"/>
              </a:solidFill>
            </a:endParaRPr>
          </a:p>
          <a:p>
            <a:pPr lvl="1"/>
            <a:r>
              <a:rPr lang="en-US" b="1" dirty="0">
                <a:solidFill>
                  <a:srgbClr val="ED7D31"/>
                </a:solidFill>
                <a:cs typeface="Segoe UI Light" panose="020B0502040204020203" pitchFamily="34" charset="0"/>
                <a:hlinkClick r:id="rId5">
                  <a:extLst>
                    <a:ext uri="{A12FA001-AC4F-418D-AE19-62706E023703}">
                      <ahyp:hlinkClr xmlns:ahyp="http://schemas.microsoft.com/office/drawing/2018/hyperlinkcolor" val="tx"/>
                    </a:ext>
                  </a:extLst>
                </a:hlinkClick>
              </a:rPr>
              <a:t>stuffandtacos.azurewebsites.net</a:t>
            </a:r>
            <a:endParaRPr lang="en-US" b="1" dirty="0">
              <a:solidFill>
                <a:srgbClr val="ED7D31"/>
              </a:solidFill>
              <a:cs typeface="Segoe UI Light" panose="020B0502040204020203" pitchFamily="34" charset="0"/>
            </a:endParaRPr>
          </a:p>
          <a:p>
            <a:pPr lvl="1"/>
            <a:endParaRPr lang="en-US" dirty="0">
              <a:solidFill>
                <a:schemeClr val="bg1"/>
              </a:solidFill>
            </a:endParaRPr>
          </a:p>
        </p:txBody>
      </p:sp>
      <p:sp>
        <p:nvSpPr>
          <p:cNvPr id="3" name="Title 2">
            <a:extLst>
              <a:ext uri="{FF2B5EF4-FFF2-40B4-BE49-F238E27FC236}">
                <a16:creationId xmlns:a16="http://schemas.microsoft.com/office/drawing/2014/main" id="{078D7EEC-238E-4501-8639-F28FEA6E07EA}"/>
              </a:ext>
            </a:extLst>
          </p:cNvPr>
          <p:cNvSpPr>
            <a:spLocks noGrp="1"/>
          </p:cNvSpPr>
          <p:nvPr>
            <p:ph type="title"/>
          </p:nvPr>
        </p:nvSpPr>
        <p:spPr>
          <a:xfrm>
            <a:off x="137081" y="888613"/>
            <a:ext cx="6537732" cy="1214507"/>
          </a:xfrm>
        </p:spPr>
        <p:txBody>
          <a:bodyPr/>
          <a:lstStyle/>
          <a:p>
            <a:r>
              <a:rPr lang="en-US" sz="5400" dirty="0">
                <a:effectLst>
                  <a:outerShdw blurRad="38100" dist="19050" dir="2700000" algn="tl" rotWithShape="0">
                    <a:prstClr val="black">
                      <a:alpha val="40000"/>
                    </a:prstClr>
                  </a:outerShdw>
                </a:effectLst>
              </a:rPr>
              <a:t>Clément Olivier</a:t>
            </a:r>
          </a:p>
        </p:txBody>
      </p:sp>
      <p:pic>
        <p:nvPicPr>
          <p:cNvPr id="8" name="Picture 6" descr="A picture containing vector graphics&#10;&#10;Description automatically generated">
            <a:extLst>
              <a:ext uri="{FF2B5EF4-FFF2-40B4-BE49-F238E27FC236}">
                <a16:creationId xmlns:a16="http://schemas.microsoft.com/office/drawing/2014/main" id="{C22D5F38-7736-459E-AB52-D045DD1CC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9181" y="3945394"/>
            <a:ext cx="470236" cy="470236"/>
          </a:xfrm>
          <a:prstGeom prst="rect">
            <a:avLst/>
          </a:prstGeom>
        </p:spPr>
      </p:pic>
      <p:pic>
        <p:nvPicPr>
          <p:cNvPr id="9" name="Picture 16" descr="A close up of a logo&#10;&#10;Description automatically generated">
            <a:extLst>
              <a:ext uri="{FF2B5EF4-FFF2-40B4-BE49-F238E27FC236}">
                <a16:creationId xmlns:a16="http://schemas.microsoft.com/office/drawing/2014/main" id="{7CA6C73D-66D1-40B3-B391-A43D8BEF24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3581" y="4551276"/>
            <a:ext cx="470236" cy="470236"/>
          </a:xfrm>
          <a:prstGeom prst="rect">
            <a:avLst/>
          </a:prstGeom>
        </p:spPr>
      </p:pic>
      <p:pic>
        <p:nvPicPr>
          <p:cNvPr id="10" name="Picture 20" descr="A close up of a logo&#10;&#10;Description automatically generated">
            <a:extLst>
              <a:ext uri="{FF2B5EF4-FFF2-40B4-BE49-F238E27FC236}">
                <a16:creationId xmlns:a16="http://schemas.microsoft.com/office/drawing/2014/main" id="{D8A5B53F-FC19-4A77-BF06-0091F18174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3581" y="5157158"/>
            <a:ext cx="470236" cy="470236"/>
          </a:xfrm>
          <a:prstGeom prst="rect">
            <a:avLst/>
          </a:prstGeom>
        </p:spPr>
      </p:pic>
      <p:pic>
        <p:nvPicPr>
          <p:cNvPr id="1026" name="Picture 2" descr="Résultat de recherche d'images pour &quot;javista logo png&quot;">
            <a:extLst>
              <a:ext uri="{FF2B5EF4-FFF2-40B4-BE49-F238E27FC236}">
                <a16:creationId xmlns:a16="http://schemas.microsoft.com/office/drawing/2014/main" id="{BBD76462-35CF-4911-9791-869753B917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9819" y="2877808"/>
            <a:ext cx="2397760" cy="59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318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ED94-7979-41A8-A035-F2CF41A61A72}"/>
              </a:ext>
            </a:extLst>
          </p:cNvPr>
          <p:cNvSpPr>
            <a:spLocks noGrp="1"/>
          </p:cNvSpPr>
          <p:nvPr>
            <p:ph type="title"/>
          </p:nvPr>
        </p:nvSpPr>
        <p:spPr/>
        <p:txBody>
          <a:bodyPr>
            <a:normAutofit/>
          </a:bodyPr>
          <a:lstStyle/>
          <a:p>
            <a:r>
              <a:rPr lang="en-US" dirty="0">
                <a:solidFill>
                  <a:srgbClr val="333333"/>
                </a:solidFill>
              </a:rPr>
              <a:t>Links / References 2/2</a:t>
            </a:r>
            <a:endParaRPr lang="fr-FR" dirty="0"/>
          </a:p>
        </p:txBody>
      </p:sp>
      <p:sp>
        <p:nvSpPr>
          <p:cNvPr id="4" name="Rectangle 3">
            <a:extLst>
              <a:ext uri="{FF2B5EF4-FFF2-40B4-BE49-F238E27FC236}">
                <a16:creationId xmlns:a16="http://schemas.microsoft.com/office/drawing/2014/main" id="{E21B75AF-FA2A-4DE0-A265-94B629BC9F9E}"/>
              </a:ext>
            </a:extLst>
          </p:cNvPr>
          <p:cNvSpPr/>
          <p:nvPr/>
        </p:nvSpPr>
        <p:spPr>
          <a:xfrm>
            <a:off x="717395" y="1320414"/>
            <a:ext cx="11169806" cy="4217171"/>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Implementing Security: </a:t>
            </a:r>
            <a:r>
              <a:rPr lang="en-US" sz="1600" dirty="0">
                <a:solidFill>
                  <a:srgbClr val="7030A0"/>
                </a:solidFill>
                <a:hlinkClick r:id="rId3">
                  <a:extLst>
                    <a:ext uri="{A12FA001-AC4F-418D-AE19-62706E023703}">
                      <ahyp:hlinkClr xmlns:ahyp="http://schemas.microsoft.com/office/drawing/2018/hyperlinkcolor" val="tx"/>
                    </a:ext>
                  </a:extLst>
                </a:hlinkClick>
              </a:rPr>
              <a:t>http://develop1.net/public/post/2019/11/21/time-to-add-some-finishing-touches-to-your-pcf-controls</a:t>
            </a:r>
            <a:br>
              <a:rPr lang="en-US" sz="1600" dirty="0">
                <a:solidFill>
                  <a:srgbClr val="7030A0"/>
                </a:solidFill>
              </a:rPr>
            </a:br>
            <a:r>
              <a:rPr lang="en-US" sz="1600" b="1" dirty="0">
                <a:solidFill>
                  <a:schemeClr val="tx2"/>
                </a:solidFill>
                <a:latin typeface="Segoe UI Light" panose="020B0502040204020203" pitchFamily="34" charset="0"/>
                <a:cs typeface="Segoe UI Light" panose="020B0502040204020203" pitchFamily="34" charset="0"/>
              </a:rPr>
              <a:t>Debugging PCF for Canvas App: </a:t>
            </a:r>
            <a:r>
              <a:rPr lang="en-US" sz="1600" dirty="0">
                <a:solidFill>
                  <a:srgbClr val="7030A0"/>
                </a:solidFill>
                <a:hlinkClick r:id="rId4">
                  <a:extLst>
                    <a:ext uri="{A12FA001-AC4F-418D-AE19-62706E023703}">
                      <ahyp:hlinkClr xmlns:ahyp="http://schemas.microsoft.com/office/drawing/2018/hyperlinkcolor" val="tx"/>
                    </a:ext>
                  </a:extLst>
                </a:hlinkClick>
              </a:rPr>
              <a:t>http://develop1.net/public/post/2020/04/30/debugging-canvas-app-pcf-components-with-fiddler</a:t>
            </a:r>
            <a:endParaRPr lang="en-US" sz="1600" dirty="0">
              <a:solidFill>
                <a:srgbClr val="7030A0"/>
              </a:solidFill>
            </a:endParaRPr>
          </a:p>
          <a:p>
            <a:pPr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Using CSS in PCF: </a:t>
            </a:r>
            <a:r>
              <a:rPr lang="en-US" sz="1600" dirty="0">
                <a:solidFill>
                  <a:srgbClr val="7030A0"/>
                </a:solidFill>
                <a:hlinkClick r:id="rId5">
                  <a:extLst>
                    <a:ext uri="{A12FA001-AC4F-418D-AE19-62706E023703}">
                      <ahyp:hlinkClr xmlns:ahyp="http://schemas.microsoft.com/office/drawing/2018/hyperlinkcolor" val="tx"/>
                    </a:ext>
                  </a:extLst>
                </a:hlinkClick>
              </a:rPr>
              <a:t>https://benediktbergmann.eu/2020/01/04/pcf-css-for-model-driven-apps-mda/</a:t>
            </a:r>
            <a:endParaRPr lang="en-US" sz="1600" dirty="0">
              <a:solidFill>
                <a:srgbClr val="7030A0"/>
              </a:solidFill>
            </a:endParaRPr>
          </a:p>
          <a:p>
            <a:pPr defTabSz="488950">
              <a:spcBef>
                <a:spcPct val="0"/>
              </a:spcBef>
              <a:spcAft>
                <a:spcPts val="1200"/>
              </a:spcAft>
            </a:pPr>
            <a:endParaRPr lang="en-US" sz="800" dirty="0">
              <a:solidFill>
                <a:srgbClr val="7030A0"/>
              </a:solidFill>
            </a:endParaRPr>
          </a:p>
          <a:p>
            <a:pPr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Articles Series on my blog (</a:t>
            </a:r>
            <a:r>
              <a:rPr lang="en-US" sz="1600" dirty="0">
                <a:solidFill>
                  <a:srgbClr val="7030A0"/>
                </a:solidFill>
                <a:hlinkClick r:id="rId6">
                  <a:extLst>
                    <a:ext uri="{A12FA001-AC4F-418D-AE19-62706E023703}">
                      <ahyp:hlinkClr xmlns:ahyp="http://schemas.microsoft.com/office/drawing/2018/hyperlinkcolor" val="tx"/>
                    </a:ext>
                  </a:extLst>
                </a:hlinkClick>
              </a:rPr>
              <a:t>https://blog.allandecastro.com</a:t>
            </a:r>
            <a:r>
              <a:rPr lang="en-US" sz="1600" b="1" dirty="0">
                <a:solidFill>
                  <a:schemeClr val="tx2"/>
                </a:solidFill>
                <a:latin typeface="Segoe UI Light" panose="020B0502040204020203" pitchFamily="34" charset="0"/>
                <a:cs typeface="Segoe UI Light" panose="020B0502040204020203" pitchFamily="34" charset="0"/>
              </a:rPr>
              <a:t>):</a:t>
            </a:r>
          </a:p>
          <a:p>
            <a:pPr lvl="1"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Prelude : </a:t>
            </a:r>
            <a:r>
              <a:rPr lang="en-US" sz="1600" dirty="0">
                <a:solidFill>
                  <a:srgbClr val="7030A0"/>
                </a:solidFill>
                <a:hlinkClick r:id="rId7">
                  <a:extLst>
                    <a:ext uri="{A12FA001-AC4F-418D-AE19-62706E023703}">
                      <ahyp:hlinkClr xmlns:ahyp="http://schemas.microsoft.com/office/drawing/2018/hyperlinkcolor" val="tx"/>
                    </a:ext>
                  </a:extLst>
                </a:hlinkClick>
              </a:rPr>
              <a:t>Getting started with PowerApps Component Framework</a:t>
            </a:r>
            <a:endParaRPr lang="en-US" sz="1600" dirty="0">
              <a:solidFill>
                <a:srgbClr val="7030A0"/>
              </a:solidFill>
            </a:endParaRPr>
          </a:p>
          <a:p>
            <a:pPr lvl="1"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Episode 1: </a:t>
            </a:r>
            <a:r>
              <a:rPr lang="en-US" sz="1600" dirty="0">
                <a:solidFill>
                  <a:srgbClr val="7030A0"/>
                </a:solidFill>
                <a:hlinkClick r:id="rId8">
                  <a:extLst>
                    <a:ext uri="{A12FA001-AC4F-418D-AE19-62706E023703}">
                      <ahyp:hlinkClr xmlns:ahyp="http://schemas.microsoft.com/office/drawing/2018/hyperlinkcolor" val="tx"/>
                    </a:ext>
                  </a:extLst>
                </a:hlinkClick>
              </a:rPr>
              <a:t>First Steps!</a:t>
            </a:r>
            <a:endParaRPr lang="en-US" sz="1600" dirty="0">
              <a:solidFill>
                <a:srgbClr val="7030A0"/>
              </a:solidFill>
            </a:endParaRPr>
          </a:p>
          <a:p>
            <a:pPr lvl="1"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Episode 2: </a:t>
            </a:r>
            <a:r>
              <a:rPr lang="en-US" sz="1600" dirty="0">
                <a:solidFill>
                  <a:srgbClr val="7030A0"/>
                </a:solidFill>
                <a:hlinkClick r:id="rId9">
                  <a:extLst>
                    <a:ext uri="{A12FA001-AC4F-418D-AE19-62706E023703}">
                      <ahyp:hlinkClr xmlns:ahyp="http://schemas.microsoft.com/office/drawing/2018/hyperlinkcolor" val="tx"/>
                    </a:ext>
                  </a:extLst>
                </a:hlinkClick>
              </a:rPr>
              <a:t>Focus on … Control Manifest file!</a:t>
            </a:r>
            <a:endParaRPr lang="en-US" sz="1600" dirty="0">
              <a:solidFill>
                <a:srgbClr val="7030A0"/>
              </a:solidFill>
            </a:endParaRPr>
          </a:p>
          <a:p>
            <a:pPr lvl="1"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Episode 3</a:t>
            </a:r>
            <a:r>
              <a:rPr lang="en-US" sz="1600" dirty="0">
                <a:solidFill>
                  <a:schemeClr val="tx2"/>
                </a:solidFill>
              </a:rPr>
              <a:t>:</a:t>
            </a:r>
            <a:r>
              <a:rPr lang="en-US" sz="1600" dirty="0">
                <a:solidFill>
                  <a:srgbClr val="7030A0"/>
                </a:solidFill>
              </a:rPr>
              <a:t> </a:t>
            </a:r>
            <a:r>
              <a:rPr lang="en-US" sz="1600" dirty="0">
                <a:solidFill>
                  <a:srgbClr val="7030A0"/>
                </a:solidFill>
                <a:hlinkClick r:id="rId10">
                  <a:extLst>
                    <a:ext uri="{A12FA001-AC4F-418D-AE19-62706E023703}">
                      <ahyp:hlinkClr xmlns:ahyp="http://schemas.microsoft.com/office/drawing/2018/hyperlinkcolor" val="tx"/>
                    </a:ext>
                  </a:extLst>
                </a:hlinkClick>
              </a:rPr>
              <a:t>Focus on … Architecture &amp; Component’s life cycle!</a:t>
            </a:r>
            <a:endParaRPr lang="en-US" sz="1600" dirty="0">
              <a:solidFill>
                <a:srgbClr val="7030A0"/>
              </a:solidFill>
            </a:endParaRPr>
          </a:p>
          <a:p>
            <a:pPr lvl="1" defTabSz="488950">
              <a:spcBef>
                <a:spcPct val="0"/>
              </a:spcBef>
              <a:spcAft>
                <a:spcPts val="1200"/>
              </a:spcAft>
            </a:pPr>
            <a:r>
              <a:rPr lang="en-US" sz="1600" b="1" dirty="0">
                <a:solidFill>
                  <a:schemeClr val="tx2"/>
                </a:solidFill>
                <a:latin typeface="Segoe UI Light" panose="020B0502040204020203" pitchFamily="34" charset="0"/>
                <a:cs typeface="Segoe UI Light" panose="020B0502040204020203" pitchFamily="34" charset="0"/>
              </a:rPr>
              <a:t>Episode 4 : </a:t>
            </a:r>
            <a:r>
              <a:rPr lang="en-US" sz="1600" dirty="0">
                <a:solidFill>
                  <a:srgbClr val="7030A0"/>
                </a:solidFill>
                <a:hlinkClick r:id="rId11">
                  <a:extLst>
                    <a:ext uri="{A12FA001-AC4F-418D-AE19-62706E023703}">
                      <ahyp:hlinkClr xmlns:ahyp="http://schemas.microsoft.com/office/drawing/2018/hyperlinkcolor" val="tx"/>
                    </a:ext>
                  </a:extLst>
                </a:hlinkClick>
              </a:rPr>
              <a:t>Walkthrough to create your first PCF (based on a field)!</a:t>
            </a:r>
            <a:endParaRPr lang="en-US" sz="1600" dirty="0">
              <a:solidFill>
                <a:srgbClr val="7030A0"/>
              </a:solidFill>
            </a:endParaRPr>
          </a:p>
        </p:txBody>
      </p:sp>
    </p:spTree>
    <p:extLst>
      <p:ext uri="{BB962C8B-B14F-4D97-AF65-F5344CB8AC3E}">
        <p14:creationId xmlns:p14="http://schemas.microsoft.com/office/powerpoint/2010/main" val="438953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n-US" sz="6000" dirty="0">
                <a:solidFill>
                  <a:schemeClr val="bg1"/>
                </a:solidFill>
              </a:rPr>
              <a:t>Any Questions?</a:t>
            </a:r>
          </a:p>
        </p:txBody>
      </p:sp>
    </p:spTree>
    <p:extLst>
      <p:ext uri="{BB962C8B-B14F-4D97-AF65-F5344CB8AC3E}">
        <p14:creationId xmlns:p14="http://schemas.microsoft.com/office/powerpoint/2010/main" val="3907497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Qr code&#10;&#10;Description generated with very high confidence">
            <a:extLst>
              <a:ext uri="{FF2B5EF4-FFF2-40B4-BE49-F238E27FC236}">
                <a16:creationId xmlns:a16="http://schemas.microsoft.com/office/drawing/2014/main" id="{80810219-9011-4084-BA0F-953F017E0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436" y="979055"/>
            <a:ext cx="3606800" cy="3606800"/>
          </a:xfrm>
          <a:prstGeom prst="rect">
            <a:avLst/>
          </a:prstGeom>
        </p:spPr>
      </p:pic>
      <p:sp>
        <p:nvSpPr>
          <p:cNvPr id="4" name="TextBox 3">
            <a:extLst>
              <a:ext uri="{FF2B5EF4-FFF2-40B4-BE49-F238E27FC236}">
                <a16:creationId xmlns:a16="http://schemas.microsoft.com/office/drawing/2014/main" id="{0C7D02E4-82ED-4678-BC8A-31DC8B58652A}"/>
              </a:ext>
            </a:extLst>
          </p:cNvPr>
          <p:cNvSpPr txBox="1"/>
          <p:nvPr/>
        </p:nvSpPr>
        <p:spPr>
          <a:xfrm>
            <a:off x="7165867" y="4791219"/>
            <a:ext cx="4038944" cy="369332"/>
          </a:xfrm>
          <a:prstGeom prst="rect">
            <a:avLst/>
          </a:prstGeom>
          <a:noFill/>
        </p:spPr>
        <p:txBody>
          <a:bodyPr wrap="square" rtlCol="0">
            <a:spAutoFit/>
          </a:bodyPr>
          <a:lstStyle/>
          <a:p>
            <a:r>
              <a:rPr lang="en-CA" dirty="0">
                <a:solidFill>
                  <a:schemeClr val="accent3"/>
                </a:solidFill>
              </a:rPr>
              <a:t>https://bit.ly/GPPBSurvey</a:t>
            </a:r>
          </a:p>
        </p:txBody>
      </p:sp>
      <p:sp>
        <p:nvSpPr>
          <p:cNvPr id="5" name="Title 1">
            <a:extLst>
              <a:ext uri="{FF2B5EF4-FFF2-40B4-BE49-F238E27FC236}">
                <a16:creationId xmlns:a16="http://schemas.microsoft.com/office/drawing/2014/main" id="{04067F84-750A-43E0-92A4-FD29C8D31712}"/>
              </a:ext>
            </a:extLst>
          </p:cNvPr>
          <p:cNvSpPr txBox="1">
            <a:spLocks/>
          </p:cNvSpPr>
          <p:nvPr/>
        </p:nvSpPr>
        <p:spPr>
          <a:xfrm>
            <a:off x="619812" y="1402506"/>
            <a:ext cx="4848165" cy="23079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Please fill out the survey! </a:t>
            </a:r>
            <a:br>
              <a:rPr lang="en-US" dirty="0">
                <a:solidFill>
                  <a:schemeClr val="bg1"/>
                </a:solidFill>
              </a:rPr>
            </a:br>
            <a:r>
              <a:rPr lang="en-US" dirty="0">
                <a:solidFill>
                  <a:schemeClr val="bg1"/>
                </a:solidFill>
              </a:rPr>
              <a:t>&amp; Win Swags!!</a:t>
            </a:r>
          </a:p>
        </p:txBody>
      </p:sp>
    </p:spTree>
    <p:extLst>
      <p:ext uri="{BB962C8B-B14F-4D97-AF65-F5344CB8AC3E}">
        <p14:creationId xmlns:p14="http://schemas.microsoft.com/office/powerpoint/2010/main" val="2006972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p:txBody>
          <a:bodyPr>
            <a:normAutofit/>
          </a:bodyPr>
          <a:lstStyle/>
          <a:p>
            <a:pPr algn="ctr"/>
            <a:r>
              <a:rPr lang="en-US" dirty="0">
                <a:solidFill>
                  <a:srgbClr val="732773"/>
                </a:solidFill>
              </a:rPr>
              <a:t>Thank You For Attending</a:t>
            </a:r>
          </a:p>
        </p:txBody>
      </p:sp>
    </p:spTree>
    <p:extLst>
      <p:ext uri="{BB962C8B-B14F-4D97-AF65-F5344CB8AC3E}">
        <p14:creationId xmlns:p14="http://schemas.microsoft.com/office/powerpoint/2010/main" val="303561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in a suit&#10;&#10;Description automatically generated with medium confidence">
            <a:extLst>
              <a:ext uri="{FF2B5EF4-FFF2-40B4-BE49-F238E27FC236}">
                <a16:creationId xmlns:a16="http://schemas.microsoft.com/office/drawing/2014/main" id="{C47D52C1-7870-4CCF-B0AE-DE653959406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838" r="13838"/>
          <a:stretch>
            <a:fillRect/>
          </a:stretch>
        </p:blipFill>
        <p:spPr/>
      </p:pic>
      <p:sp>
        <p:nvSpPr>
          <p:cNvPr id="6" name="Text Placeholder 3">
            <a:extLst>
              <a:ext uri="{FF2B5EF4-FFF2-40B4-BE49-F238E27FC236}">
                <a16:creationId xmlns:a16="http://schemas.microsoft.com/office/drawing/2014/main" id="{497F53FD-FCE2-4CF0-8021-C58214CA32DD}"/>
              </a:ext>
            </a:extLst>
          </p:cNvPr>
          <p:cNvSpPr>
            <a:spLocks noGrp="1"/>
          </p:cNvSpPr>
          <p:nvPr>
            <p:ph type="body" sz="quarter" idx="11"/>
          </p:nvPr>
        </p:nvSpPr>
        <p:spPr>
          <a:xfrm>
            <a:off x="1001" y="2178538"/>
            <a:ext cx="6673811" cy="3923558"/>
          </a:xfrm>
        </p:spPr>
        <p:txBody>
          <a:bodyPr vert="horz" lIns="91440" tIns="45720" rIns="91440" bIns="45720" rtlCol="0" anchor="t">
            <a:normAutofit/>
          </a:bodyPr>
          <a:lstStyle/>
          <a:p>
            <a:pPr marL="0" indent="0">
              <a:buNone/>
            </a:pPr>
            <a:endParaRPr lang="en-US" dirty="0"/>
          </a:p>
          <a:p>
            <a:pPr lvl="1"/>
            <a:r>
              <a:rPr lang="en-US" dirty="0">
                <a:solidFill>
                  <a:schemeClr val="bg1"/>
                </a:solidFill>
              </a:rPr>
              <a:t>Power Platform Technical Consultant </a:t>
            </a:r>
          </a:p>
          <a:p>
            <a:pPr lvl="1"/>
            <a:r>
              <a:rPr lang="en-US" b="1" dirty="0">
                <a:solidFill>
                  <a:srgbClr val="ED7D31"/>
                </a:solidFill>
                <a:cs typeface="Segoe UI Light" panose="020B0502040204020203" pitchFamily="34" charset="0"/>
              </a:rPr>
              <a:t>Avanade</a:t>
            </a:r>
            <a:r>
              <a:rPr lang="en-US" dirty="0">
                <a:solidFill>
                  <a:schemeClr val="bg1"/>
                </a:solidFill>
              </a:rPr>
              <a:t> </a:t>
            </a:r>
            <a:r>
              <a:rPr lang="en-US" b="1" dirty="0">
                <a:solidFill>
                  <a:srgbClr val="ED7D31"/>
                </a:solidFill>
                <a:cs typeface="Segoe UI Light" panose="020B0502040204020203" pitchFamily="34" charset="0"/>
              </a:rPr>
              <a:t>France</a:t>
            </a:r>
            <a:r>
              <a:rPr lang="en-US" dirty="0">
                <a:solidFill>
                  <a:schemeClr val="bg1"/>
                </a:solidFill>
              </a:rPr>
              <a:t> </a:t>
            </a:r>
          </a:p>
          <a:p>
            <a:pPr lvl="1"/>
            <a:r>
              <a:rPr lang="en-US" dirty="0">
                <a:solidFill>
                  <a:schemeClr val="bg1"/>
                </a:solidFill>
              </a:rPr>
              <a:t>Power Platform / D365 / Azure</a:t>
            </a:r>
          </a:p>
          <a:p>
            <a:pPr marL="457200" lvl="1" indent="0">
              <a:buNone/>
            </a:pPr>
            <a:r>
              <a:rPr lang="en-US" dirty="0">
                <a:solidFill>
                  <a:schemeClr val="bg1"/>
                </a:solidFill>
              </a:rPr>
              <a:t> </a:t>
            </a:r>
          </a:p>
          <a:p>
            <a:pPr lvl="1"/>
            <a:r>
              <a:rPr lang="en-US" b="1" dirty="0">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Linkedin.com/in/</a:t>
            </a:r>
            <a:r>
              <a:rPr lang="en-US" b="1" dirty="0" err="1">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allandecastro</a:t>
            </a:r>
            <a:r>
              <a:rPr lang="en-US" b="1" dirty="0">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a:t>
            </a:r>
            <a:endParaRPr lang="en-US" b="1" dirty="0">
              <a:solidFill>
                <a:srgbClr val="ED7D31"/>
              </a:solidFill>
              <a:cs typeface="Segoe UI Light" panose="020B0502040204020203" pitchFamily="34" charset="0"/>
            </a:endParaRPr>
          </a:p>
          <a:p>
            <a:pPr lvl="1"/>
            <a:endParaRPr lang="en-US" dirty="0">
              <a:solidFill>
                <a:schemeClr val="bg1"/>
              </a:solidFill>
            </a:endParaRPr>
          </a:p>
          <a:p>
            <a:pPr lvl="1"/>
            <a:r>
              <a:rPr lang="en-US" b="1" dirty="0">
                <a:solidFill>
                  <a:srgbClr val="ED7D31"/>
                </a:solidFill>
                <a:cs typeface="Segoe UI Light" panose="020B0502040204020203" pitchFamily="34" charset="0"/>
                <a:hlinkClick r:id="rId4">
                  <a:extLst>
                    <a:ext uri="{A12FA001-AC4F-418D-AE19-62706E023703}">
                      <ahyp:hlinkClr xmlns:ahyp="http://schemas.microsoft.com/office/drawing/2018/hyperlinkcolor" val="tx"/>
                    </a:ext>
                  </a:extLst>
                </a:hlinkClick>
              </a:rPr>
              <a:t>Twitter.com/</a:t>
            </a:r>
            <a:r>
              <a:rPr lang="en-US" b="1" dirty="0" err="1">
                <a:solidFill>
                  <a:srgbClr val="ED7D31"/>
                </a:solidFill>
                <a:cs typeface="Segoe UI Light" panose="020B0502040204020203" pitchFamily="34" charset="0"/>
                <a:hlinkClick r:id="rId4">
                  <a:extLst>
                    <a:ext uri="{A12FA001-AC4F-418D-AE19-62706E023703}">
                      <ahyp:hlinkClr xmlns:ahyp="http://schemas.microsoft.com/office/drawing/2018/hyperlinkcolor" val="tx"/>
                    </a:ext>
                  </a:extLst>
                </a:hlinkClick>
              </a:rPr>
              <a:t>decastroallan</a:t>
            </a:r>
            <a:r>
              <a:rPr lang="en-US" b="1" dirty="0">
                <a:solidFill>
                  <a:srgbClr val="ED7D31"/>
                </a:solidFill>
                <a:cs typeface="Segoe UI Light" panose="020B0502040204020203" pitchFamily="34" charset="0"/>
                <a:hlinkClick r:id="rId4">
                  <a:extLst>
                    <a:ext uri="{A12FA001-AC4F-418D-AE19-62706E023703}">
                      <ahyp:hlinkClr xmlns:ahyp="http://schemas.microsoft.com/office/drawing/2018/hyperlinkcolor" val="tx"/>
                    </a:ext>
                  </a:extLst>
                </a:hlinkClick>
              </a:rPr>
              <a:t> </a:t>
            </a:r>
            <a:endParaRPr lang="en-US" b="1" dirty="0">
              <a:solidFill>
                <a:srgbClr val="ED7D31"/>
              </a:solidFill>
              <a:cs typeface="Segoe UI Light" panose="020B0502040204020203" pitchFamily="34" charset="0"/>
            </a:endParaRPr>
          </a:p>
          <a:p>
            <a:pPr lvl="1"/>
            <a:endParaRPr lang="en-US" dirty="0">
              <a:solidFill>
                <a:schemeClr val="bg1"/>
              </a:solidFill>
            </a:endParaRPr>
          </a:p>
          <a:p>
            <a:pPr lvl="1"/>
            <a:r>
              <a:rPr lang="en-US" b="1" dirty="0">
                <a:solidFill>
                  <a:srgbClr val="ED7D31"/>
                </a:solidFill>
                <a:cs typeface="Segoe UI Light" panose="020B0502040204020203" pitchFamily="34" charset="0"/>
                <a:hlinkClick r:id="rId5">
                  <a:extLst>
                    <a:ext uri="{A12FA001-AC4F-418D-AE19-62706E023703}">
                      <ahyp:hlinkClr xmlns:ahyp="http://schemas.microsoft.com/office/drawing/2018/hyperlinkcolor" val="tx"/>
                    </a:ext>
                  </a:extLst>
                </a:hlinkClick>
              </a:rPr>
              <a:t>www.blog.allandecastro.com</a:t>
            </a:r>
            <a:endParaRPr lang="en-US" b="1" dirty="0">
              <a:solidFill>
                <a:srgbClr val="ED7D31"/>
              </a:solidFill>
              <a:cs typeface="Segoe UI Light" panose="020B0502040204020203" pitchFamily="34" charset="0"/>
            </a:endParaRPr>
          </a:p>
          <a:p>
            <a:pPr lvl="1"/>
            <a:endParaRPr lang="en-US" dirty="0">
              <a:solidFill>
                <a:schemeClr val="bg1"/>
              </a:solidFill>
            </a:endParaRPr>
          </a:p>
        </p:txBody>
      </p:sp>
      <p:sp>
        <p:nvSpPr>
          <p:cNvPr id="3" name="Title 2">
            <a:extLst>
              <a:ext uri="{FF2B5EF4-FFF2-40B4-BE49-F238E27FC236}">
                <a16:creationId xmlns:a16="http://schemas.microsoft.com/office/drawing/2014/main" id="{078D7EEC-238E-4501-8639-F28FEA6E07EA}"/>
              </a:ext>
            </a:extLst>
          </p:cNvPr>
          <p:cNvSpPr>
            <a:spLocks noGrp="1"/>
          </p:cNvSpPr>
          <p:nvPr>
            <p:ph type="title"/>
          </p:nvPr>
        </p:nvSpPr>
        <p:spPr>
          <a:xfrm>
            <a:off x="137081" y="888613"/>
            <a:ext cx="6537732" cy="1884363"/>
          </a:xfrm>
        </p:spPr>
        <p:txBody>
          <a:bodyPr/>
          <a:lstStyle/>
          <a:p>
            <a:r>
              <a:rPr lang="en-US" sz="5400" dirty="0">
                <a:effectLst>
                  <a:outerShdw blurRad="38100" dist="19050" dir="2700000" algn="tl" rotWithShape="0">
                    <a:prstClr val="black">
                      <a:alpha val="40000"/>
                    </a:prstClr>
                  </a:outerShdw>
                </a:effectLst>
              </a:rPr>
              <a:t>Allan De Castro</a:t>
            </a:r>
          </a:p>
        </p:txBody>
      </p:sp>
      <p:pic>
        <p:nvPicPr>
          <p:cNvPr id="7" name="Picture 6" descr="A close up of a logo&#10;&#10;Description automatically generated">
            <a:extLst>
              <a:ext uri="{FF2B5EF4-FFF2-40B4-BE49-F238E27FC236}">
                <a16:creationId xmlns:a16="http://schemas.microsoft.com/office/drawing/2014/main" id="{98CC5075-15F9-4D79-8E7E-A7674BF7D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5107" y="2484812"/>
            <a:ext cx="940893" cy="940893"/>
          </a:xfrm>
          <a:prstGeom prst="rect">
            <a:avLst/>
          </a:prstGeom>
        </p:spPr>
      </p:pic>
      <p:pic>
        <p:nvPicPr>
          <p:cNvPr id="8" name="Picture 6" descr="A picture containing vector graphics&#10;&#10;Description automatically generated">
            <a:extLst>
              <a:ext uri="{FF2B5EF4-FFF2-40B4-BE49-F238E27FC236}">
                <a16:creationId xmlns:a16="http://schemas.microsoft.com/office/drawing/2014/main" id="{C22D5F38-7736-459E-AB52-D045DD1CC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9181" y="3661661"/>
            <a:ext cx="470236" cy="470236"/>
          </a:xfrm>
          <a:prstGeom prst="rect">
            <a:avLst/>
          </a:prstGeom>
        </p:spPr>
      </p:pic>
      <p:pic>
        <p:nvPicPr>
          <p:cNvPr id="9" name="Picture 16" descr="A close up of a logo&#10;&#10;Description automatically generated">
            <a:extLst>
              <a:ext uri="{FF2B5EF4-FFF2-40B4-BE49-F238E27FC236}">
                <a16:creationId xmlns:a16="http://schemas.microsoft.com/office/drawing/2014/main" id="{7CA6C73D-66D1-40B3-B391-A43D8BEF24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3581" y="4267543"/>
            <a:ext cx="470236" cy="470236"/>
          </a:xfrm>
          <a:prstGeom prst="rect">
            <a:avLst/>
          </a:prstGeom>
        </p:spPr>
      </p:pic>
      <p:pic>
        <p:nvPicPr>
          <p:cNvPr id="10" name="Picture 20" descr="A close up of a logo&#10;&#10;Description automatically generated">
            <a:extLst>
              <a:ext uri="{FF2B5EF4-FFF2-40B4-BE49-F238E27FC236}">
                <a16:creationId xmlns:a16="http://schemas.microsoft.com/office/drawing/2014/main" id="{D8A5B53F-FC19-4A77-BF06-0091F18174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3581" y="4873425"/>
            <a:ext cx="470236" cy="470236"/>
          </a:xfrm>
          <a:prstGeom prst="rect">
            <a:avLst/>
          </a:prstGeom>
        </p:spPr>
      </p:pic>
    </p:spTree>
    <p:extLst>
      <p:ext uri="{BB962C8B-B14F-4D97-AF65-F5344CB8AC3E}">
        <p14:creationId xmlns:p14="http://schemas.microsoft.com/office/powerpoint/2010/main" val="46061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7484B1D-26D3-4ABF-9208-631013931E88}"/>
              </a:ext>
            </a:extLst>
          </p:cNvPr>
          <p:cNvSpPr/>
          <p:nvPr/>
        </p:nvSpPr>
        <p:spPr>
          <a:xfrm>
            <a:off x="649233" y="186347"/>
            <a:ext cx="3210841" cy="1446550"/>
          </a:xfrm>
          <a:prstGeom prst="rect">
            <a:avLst/>
          </a:prstGeom>
        </p:spPr>
        <p:txBody>
          <a:bodyPr wrap="square">
            <a:spAutoFit/>
          </a:bodyPr>
          <a:lstStyle/>
          <a:p>
            <a:pPr>
              <a:defRPr/>
            </a:pPr>
            <a:r>
              <a:rPr lang="en-US" sz="4400" dirty="0">
                <a:latin typeface="+mj-lt"/>
                <a:ea typeface="+mj-ea"/>
                <a:cs typeface="+mj-cs"/>
              </a:rPr>
              <a:t>Activities &amp; timeline</a:t>
            </a:r>
          </a:p>
        </p:txBody>
      </p:sp>
      <p:sp>
        <p:nvSpPr>
          <p:cNvPr id="28" name="Rectangle 27">
            <a:extLst>
              <a:ext uri="{FF2B5EF4-FFF2-40B4-BE49-F238E27FC236}">
                <a16:creationId xmlns:a16="http://schemas.microsoft.com/office/drawing/2014/main" id="{69DEB77B-85B8-44F7-A4B3-9072CF3A7EED}"/>
              </a:ext>
            </a:extLst>
          </p:cNvPr>
          <p:cNvSpPr/>
          <p:nvPr/>
        </p:nvSpPr>
        <p:spPr>
          <a:xfrm>
            <a:off x="655343" y="2118589"/>
            <a:ext cx="2528717" cy="2274084"/>
          </a:xfrm>
          <a:prstGeom prst="rect">
            <a:avLst/>
          </a:prstGeom>
        </p:spPr>
        <p:txBody>
          <a:bodyPr wrap="square" anchor="t">
            <a:spAutoFit/>
          </a:bodyPr>
          <a:lstStyle/>
          <a:p>
            <a:pPr algn="just">
              <a:lnSpc>
                <a:spcPct val="120000"/>
              </a:lnSpc>
              <a:defRPr/>
            </a:pPr>
            <a:r>
              <a:rPr lang="en-US" sz="2000" dirty="0"/>
              <a:t>Here is the schedule of this Power Apps Component Framework session! Hopefully, you will like it...</a:t>
            </a:r>
          </a:p>
        </p:txBody>
      </p:sp>
      <p:cxnSp>
        <p:nvCxnSpPr>
          <p:cNvPr id="29" name="Straight Connector 28">
            <a:extLst>
              <a:ext uri="{FF2B5EF4-FFF2-40B4-BE49-F238E27FC236}">
                <a16:creationId xmlns:a16="http://schemas.microsoft.com/office/drawing/2014/main" id="{B2AB2A14-5C8B-4386-9BB8-6803E1AD4CD5}"/>
              </a:ext>
            </a:extLst>
          </p:cNvPr>
          <p:cNvCxnSpPr>
            <a:cxnSpLocks/>
          </p:cNvCxnSpPr>
          <p:nvPr/>
        </p:nvCxnSpPr>
        <p:spPr>
          <a:xfrm>
            <a:off x="3632680" y="1816808"/>
            <a:ext cx="2057400" cy="0"/>
          </a:xfrm>
          <a:prstGeom prst="line">
            <a:avLst/>
          </a:prstGeom>
          <a:noFill/>
          <a:ln w="57150" cap="flat" cmpd="sng" algn="ctr">
            <a:solidFill>
              <a:srgbClr val="FFB414"/>
            </a:solidFill>
            <a:prstDash val="solid"/>
            <a:miter lim="800000"/>
          </a:ln>
          <a:effectLst/>
        </p:spPr>
      </p:cxnSp>
      <p:sp>
        <p:nvSpPr>
          <p:cNvPr id="30" name="Rectangle 29">
            <a:extLst>
              <a:ext uri="{FF2B5EF4-FFF2-40B4-BE49-F238E27FC236}">
                <a16:creationId xmlns:a16="http://schemas.microsoft.com/office/drawing/2014/main" id="{7073CB07-ABDB-4587-89EC-F175C6CE9291}"/>
              </a:ext>
            </a:extLst>
          </p:cNvPr>
          <p:cNvSpPr/>
          <p:nvPr/>
        </p:nvSpPr>
        <p:spPr>
          <a:xfrm>
            <a:off x="3626741" y="302873"/>
            <a:ext cx="2180161" cy="1323439"/>
          </a:xfrm>
          <a:prstGeom prst="rect">
            <a:avLst/>
          </a:prstGeom>
        </p:spPr>
        <p:txBody>
          <a:bodyPr wrap="square" anchor="b">
            <a:spAutoFit/>
          </a:bodyPr>
          <a:lstStyle/>
          <a:p>
            <a:pPr>
              <a:spcAft>
                <a:spcPts val="400"/>
              </a:spcAft>
              <a:defRPr/>
            </a:pPr>
            <a:r>
              <a:rPr lang="en-US" sz="2000" dirty="0"/>
              <a:t>What is the Power Apps Component Framework?</a:t>
            </a:r>
          </a:p>
        </p:txBody>
      </p:sp>
      <p:sp>
        <p:nvSpPr>
          <p:cNvPr id="31" name="Rectangle 30">
            <a:extLst>
              <a:ext uri="{FF2B5EF4-FFF2-40B4-BE49-F238E27FC236}">
                <a16:creationId xmlns:a16="http://schemas.microsoft.com/office/drawing/2014/main" id="{4592FE7B-FD40-4198-A213-05E66131DA92}"/>
              </a:ext>
            </a:extLst>
          </p:cNvPr>
          <p:cNvSpPr/>
          <p:nvPr/>
        </p:nvSpPr>
        <p:spPr>
          <a:xfrm>
            <a:off x="3626742" y="2170315"/>
            <a:ext cx="1985416" cy="2318583"/>
          </a:xfrm>
          <a:prstGeom prst="rect">
            <a:avLst/>
          </a:prstGeom>
        </p:spPr>
        <p:txBody>
          <a:bodyPr wrap="square">
            <a:spAutoFit/>
          </a:bodyPr>
          <a:lstStyle/>
          <a:p>
            <a:pPr marL="171450" indent="-171450">
              <a:spcBef>
                <a:spcPts val="200"/>
              </a:spcBef>
              <a:buFont typeface="Arial" panose="020B0604020202020204" pitchFamily="34" charset="0"/>
              <a:buChar char="•"/>
              <a:defRPr/>
            </a:pPr>
            <a:endParaRPr lang="en-US" sz="1100" dirty="0">
              <a:solidFill>
                <a:prstClr val="white"/>
              </a:solidFill>
              <a:latin typeface="Segoe UI" panose="020B0502040204020203" pitchFamily="34" charset="0"/>
              <a:cs typeface="Segoe UI" panose="020B0502040204020203" pitchFamily="34" charset="0"/>
            </a:endParaRPr>
          </a:p>
          <a:p>
            <a:pPr marL="171450" indent="-171450">
              <a:spcBef>
                <a:spcPts val="200"/>
              </a:spcBef>
              <a:buFont typeface="Arial" panose="020B0604020202020204" pitchFamily="34" charset="0"/>
              <a:buChar char="•"/>
              <a:defRPr/>
            </a:pPr>
            <a:r>
              <a:rPr lang="en-US" sz="1200" dirty="0"/>
              <a:t>History </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Definition</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Availability</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Types of components</a:t>
            </a:r>
          </a:p>
          <a:p>
            <a:pPr marL="171450" indent="-171450">
              <a:spcBef>
                <a:spcPts val="200"/>
              </a:spcBef>
              <a:buFont typeface="Arial" panose="020B0604020202020204" pitchFamily="34" charset="0"/>
              <a:buChar char="•"/>
              <a:defRPr/>
            </a:pPr>
            <a:endParaRPr lang="en-US" sz="1100" dirty="0">
              <a:solidFill>
                <a:prstClr val="white"/>
              </a:solidFill>
              <a:latin typeface="Segoe UI" panose="020B0502040204020203" pitchFamily="34" charset="0"/>
              <a:cs typeface="Segoe UI" panose="020B0502040204020203" pitchFamily="34" charset="0"/>
            </a:endParaRPr>
          </a:p>
          <a:p>
            <a:pPr>
              <a:spcBef>
                <a:spcPts val="200"/>
              </a:spcBef>
              <a:defRPr/>
            </a:pPr>
            <a:endParaRPr lang="en-US" sz="1100" dirty="0">
              <a:solidFill>
                <a:prstClr val="white"/>
              </a:solidFill>
              <a:latin typeface="Segoe UI" panose="020B0502040204020203" pitchFamily="34" charset="0"/>
              <a:cs typeface="Segoe UI" panose="020B0502040204020203" pitchFamily="34" charset="0"/>
            </a:endParaRPr>
          </a:p>
          <a:p>
            <a:pPr marL="171450" indent="-171450">
              <a:spcBef>
                <a:spcPts val="200"/>
              </a:spcBef>
              <a:buFont typeface="Arial" panose="020B0604020202020204" pitchFamily="34" charset="0"/>
              <a:buChar char="•"/>
              <a:defRPr/>
            </a:pPr>
            <a:endParaRPr lang="en-US" sz="1100" dirty="0">
              <a:solidFill>
                <a:prstClr val="white"/>
              </a:solidFill>
              <a:latin typeface="Segoe UI" panose="020B0502040204020203" pitchFamily="34" charset="0"/>
              <a:cs typeface="Segoe UI" panose="020B0502040204020203" pitchFamily="34" charset="0"/>
            </a:endParaRPr>
          </a:p>
        </p:txBody>
      </p:sp>
      <p:cxnSp>
        <p:nvCxnSpPr>
          <p:cNvPr id="32" name="Straight Connector 31">
            <a:extLst>
              <a:ext uri="{FF2B5EF4-FFF2-40B4-BE49-F238E27FC236}">
                <a16:creationId xmlns:a16="http://schemas.microsoft.com/office/drawing/2014/main" id="{1CDBBECD-C5E7-4BC1-A9A8-38C00FAA6FFF}"/>
              </a:ext>
            </a:extLst>
          </p:cNvPr>
          <p:cNvCxnSpPr>
            <a:cxnSpLocks/>
          </p:cNvCxnSpPr>
          <p:nvPr/>
        </p:nvCxnSpPr>
        <p:spPr>
          <a:xfrm>
            <a:off x="738777" y="1816808"/>
            <a:ext cx="1126836" cy="0"/>
          </a:xfrm>
          <a:prstGeom prst="line">
            <a:avLst/>
          </a:prstGeom>
          <a:noFill/>
          <a:ln w="57150" cap="flat" cmpd="sng" algn="ctr">
            <a:solidFill>
              <a:srgbClr val="000000"/>
            </a:solidFill>
            <a:prstDash val="solid"/>
            <a:miter lim="800000"/>
          </a:ln>
          <a:effectLst/>
        </p:spPr>
      </p:cxnSp>
      <p:sp>
        <p:nvSpPr>
          <p:cNvPr id="33" name="Rectangle 32">
            <a:extLst>
              <a:ext uri="{FF2B5EF4-FFF2-40B4-BE49-F238E27FC236}">
                <a16:creationId xmlns:a16="http://schemas.microsoft.com/office/drawing/2014/main" id="{EBA70374-DEE9-4A3F-A5E0-494EC10FFB12}"/>
              </a:ext>
            </a:extLst>
          </p:cNvPr>
          <p:cNvSpPr/>
          <p:nvPr/>
        </p:nvSpPr>
        <p:spPr>
          <a:xfrm>
            <a:off x="3619442" y="2031815"/>
            <a:ext cx="1557334" cy="215444"/>
          </a:xfrm>
          <a:prstGeom prst="rect">
            <a:avLst/>
          </a:prstGeom>
        </p:spPr>
        <p:txBody>
          <a:bodyPr wrap="square">
            <a:spAutoFit/>
          </a:bodyPr>
          <a:lstStyle/>
          <a:p>
            <a:pPr>
              <a:defRPr/>
            </a:pPr>
            <a:r>
              <a:rPr lang="en-US" sz="800" b="1" dirty="0">
                <a:solidFill>
                  <a:srgbClr val="FFB414"/>
                </a:solidFill>
                <a:latin typeface="Segoe UI" panose="020B0502040204020203" pitchFamily="34" charset="0"/>
                <a:cs typeface="Segoe UI" panose="020B0502040204020203" pitchFamily="34" charset="0"/>
              </a:rPr>
              <a:t>10 Minutes</a:t>
            </a:r>
            <a:endParaRPr lang="en-US" sz="800" dirty="0">
              <a:solidFill>
                <a:srgbClr val="FFB414"/>
              </a:solidFill>
              <a:latin typeface="Segoe UI"/>
            </a:endParaRPr>
          </a:p>
        </p:txBody>
      </p:sp>
      <p:cxnSp>
        <p:nvCxnSpPr>
          <p:cNvPr id="34" name="Straight Connector 33">
            <a:extLst>
              <a:ext uri="{FF2B5EF4-FFF2-40B4-BE49-F238E27FC236}">
                <a16:creationId xmlns:a16="http://schemas.microsoft.com/office/drawing/2014/main" id="{565CC6B7-6374-421A-BB21-76CAA7D36629}"/>
              </a:ext>
            </a:extLst>
          </p:cNvPr>
          <p:cNvCxnSpPr>
            <a:cxnSpLocks/>
          </p:cNvCxnSpPr>
          <p:nvPr/>
        </p:nvCxnSpPr>
        <p:spPr>
          <a:xfrm>
            <a:off x="5699799" y="1816808"/>
            <a:ext cx="2057400" cy="0"/>
          </a:xfrm>
          <a:prstGeom prst="line">
            <a:avLst/>
          </a:prstGeom>
          <a:noFill/>
          <a:ln w="57150" cap="flat" cmpd="sng" algn="ctr">
            <a:solidFill>
              <a:srgbClr val="FF5800"/>
            </a:solidFill>
            <a:prstDash val="solid"/>
            <a:miter lim="800000"/>
          </a:ln>
          <a:effectLst/>
        </p:spPr>
      </p:cxnSp>
      <p:sp>
        <p:nvSpPr>
          <p:cNvPr id="35" name="Rectangle 34">
            <a:extLst>
              <a:ext uri="{FF2B5EF4-FFF2-40B4-BE49-F238E27FC236}">
                <a16:creationId xmlns:a16="http://schemas.microsoft.com/office/drawing/2014/main" id="{BAB58890-782F-4F04-A2F8-4FF188F47641}"/>
              </a:ext>
            </a:extLst>
          </p:cNvPr>
          <p:cNvSpPr/>
          <p:nvPr/>
        </p:nvSpPr>
        <p:spPr>
          <a:xfrm>
            <a:off x="5686561" y="2031815"/>
            <a:ext cx="1557334" cy="215444"/>
          </a:xfrm>
          <a:prstGeom prst="rect">
            <a:avLst/>
          </a:prstGeom>
        </p:spPr>
        <p:txBody>
          <a:bodyPr wrap="square">
            <a:spAutoFit/>
          </a:bodyPr>
          <a:lstStyle/>
          <a:p>
            <a:pPr>
              <a:defRPr/>
            </a:pPr>
            <a:r>
              <a:rPr lang="en-US" sz="800" b="1" dirty="0">
                <a:solidFill>
                  <a:srgbClr val="FF5800"/>
                </a:solidFill>
                <a:latin typeface="Segoe UI" panose="020B0502040204020203" pitchFamily="34" charset="0"/>
                <a:cs typeface="Segoe UI" panose="020B0502040204020203" pitchFamily="34" charset="0"/>
              </a:rPr>
              <a:t>15 Minutes</a:t>
            </a:r>
            <a:endParaRPr lang="en-US" sz="800" dirty="0">
              <a:solidFill>
                <a:srgbClr val="FF5800"/>
              </a:solidFill>
              <a:latin typeface="Segoe UI"/>
            </a:endParaRPr>
          </a:p>
        </p:txBody>
      </p:sp>
      <p:sp>
        <p:nvSpPr>
          <p:cNvPr id="36" name="Rectangle 35">
            <a:extLst>
              <a:ext uri="{FF2B5EF4-FFF2-40B4-BE49-F238E27FC236}">
                <a16:creationId xmlns:a16="http://schemas.microsoft.com/office/drawing/2014/main" id="{399F74C0-DD86-4C61-93F7-8A7A70ABBBC2}"/>
              </a:ext>
            </a:extLst>
          </p:cNvPr>
          <p:cNvSpPr/>
          <p:nvPr/>
        </p:nvSpPr>
        <p:spPr>
          <a:xfrm>
            <a:off x="5693862" y="2170315"/>
            <a:ext cx="2057400" cy="3139321"/>
          </a:xfrm>
          <a:prstGeom prst="rect">
            <a:avLst/>
          </a:prstGeom>
        </p:spPr>
        <p:txBody>
          <a:bodyPr wrap="square">
            <a:spAutoFit/>
          </a:bodyPr>
          <a:lstStyle/>
          <a:p>
            <a:pPr marL="171450" indent="-171450">
              <a:spcBef>
                <a:spcPts val="200"/>
              </a:spcBef>
              <a:buFont typeface="Arial" panose="020B0604020202020204" pitchFamily="34" charset="0"/>
              <a:buChar char="•"/>
              <a:defRPr/>
            </a:pPr>
            <a:endParaRPr lang="en-US" sz="1100" dirty="0">
              <a:solidFill>
                <a:prstClr val="white"/>
              </a:solidFill>
              <a:latin typeface="Segoe UI" panose="020B0502040204020203" pitchFamily="34" charset="0"/>
              <a:cs typeface="Segoe UI" panose="020B0502040204020203" pitchFamily="34" charset="0"/>
            </a:endParaRPr>
          </a:p>
          <a:p>
            <a:pPr marL="171450" indent="-171450">
              <a:spcBef>
                <a:spcPts val="200"/>
              </a:spcBef>
              <a:buFont typeface="Arial" panose="020B0604020202020204" pitchFamily="34" charset="0"/>
              <a:buChar char="•"/>
              <a:defRPr/>
            </a:pPr>
            <a:r>
              <a:rPr lang="en-US" sz="1200" dirty="0"/>
              <a:t>Community Stuff</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Deployment and configuration</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err="1"/>
              <a:t>PhoneNumberByCountry</a:t>
            </a:r>
            <a:endParaRPr lang="en-US" sz="1200" dirty="0"/>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err="1"/>
              <a:t>VATNumberValidator</a:t>
            </a:r>
            <a:endParaRPr lang="en-US" sz="1200" dirty="0"/>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err="1"/>
              <a:t>BusinessProcessFlowViewer</a:t>
            </a:r>
            <a:endParaRPr lang="en-US" sz="1200" dirty="0"/>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endParaRPr lang="en-US" sz="1100" dirty="0">
              <a:solidFill>
                <a:prstClr val="white"/>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B92C2C8-EF83-4355-B84D-9D22586E6A75}"/>
              </a:ext>
            </a:extLst>
          </p:cNvPr>
          <p:cNvSpPr/>
          <p:nvPr/>
        </p:nvSpPr>
        <p:spPr>
          <a:xfrm>
            <a:off x="5693862" y="918427"/>
            <a:ext cx="2057400" cy="707886"/>
          </a:xfrm>
          <a:prstGeom prst="rect">
            <a:avLst/>
          </a:prstGeom>
        </p:spPr>
        <p:txBody>
          <a:bodyPr wrap="square" anchor="b">
            <a:spAutoFit/>
          </a:bodyPr>
          <a:lstStyle/>
          <a:p>
            <a:pPr>
              <a:spcAft>
                <a:spcPts val="400"/>
              </a:spcAft>
              <a:defRPr/>
            </a:pPr>
            <a:r>
              <a:rPr lang="en-US" sz="2000" dirty="0"/>
              <a:t>Live demonstration</a:t>
            </a:r>
          </a:p>
        </p:txBody>
      </p:sp>
      <p:cxnSp>
        <p:nvCxnSpPr>
          <p:cNvPr id="38" name="Straight Connector 37">
            <a:extLst>
              <a:ext uri="{FF2B5EF4-FFF2-40B4-BE49-F238E27FC236}">
                <a16:creationId xmlns:a16="http://schemas.microsoft.com/office/drawing/2014/main" id="{4218F3A1-6ACA-49D0-A0C8-F2AFC29591B1}"/>
              </a:ext>
            </a:extLst>
          </p:cNvPr>
          <p:cNvCxnSpPr>
            <a:cxnSpLocks/>
          </p:cNvCxnSpPr>
          <p:nvPr/>
        </p:nvCxnSpPr>
        <p:spPr>
          <a:xfrm>
            <a:off x="7766919" y="1816808"/>
            <a:ext cx="2057400" cy="0"/>
          </a:xfrm>
          <a:prstGeom prst="line">
            <a:avLst/>
          </a:prstGeom>
          <a:noFill/>
          <a:ln w="57150" cap="flat" cmpd="sng" algn="ctr">
            <a:solidFill>
              <a:srgbClr val="CE056A"/>
            </a:solidFill>
            <a:prstDash val="solid"/>
            <a:miter lim="800000"/>
          </a:ln>
          <a:effectLst/>
        </p:spPr>
      </p:cxnSp>
      <p:sp>
        <p:nvSpPr>
          <p:cNvPr id="39" name="Rectangle 38">
            <a:extLst>
              <a:ext uri="{FF2B5EF4-FFF2-40B4-BE49-F238E27FC236}">
                <a16:creationId xmlns:a16="http://schemas.microsoft.com/office/drawing/2014/main" id="{81911E6D-5DB8-4203-9B09-9B1B3088AF63}"/>
              </a:ext>
            </a:extLst>
          </p:cNvPr>
          <p:cNvSpPr/>
          <p:nvPr/>
        </p:nvSpPr>
        <p:spPr>
          <a:xfrm>
            <a:off x="7753681" y="2031815"/>
            <a:ext cx="1557334" cy="215444"/>
          </a:xfrm>
          <a:prstGeom prst="rect">
            <a:avLst/>
          </a:prstGeom>
        </p:spPr>
        <p:txBody>
          <a:bodyPr wrap="square">
            <a:spAutoFit/>
          </a:bodyPr>
          <a:lstStyle/>
          <a:p>
            <a:pPr>
              <a:defRPr/>
            </a:pPr>
            <a:r>
              <a:rPr lang="en-US" sz="800" b="1" dirty="0">
                <a:solidFill>
                  <a:srgbClr val="CE056A"/>
                </a:solidFill>
                <a:latin typeface="Segoe UI" panose="020B0502040204020203" pitchFamily="34" charset="0"/>
                <a:cs typeface="Segoe UI" panose="020B0502040204020203" pitchFamily="34" charset="0"/>
              </a:rPr>
              <a:t>20 Minutes</a:t>
            </a:r>
            <a:endParaRPr lang="en-US" sz="800" dirty="0">
              <a:solidFill>
                <a:srgbClr val="CE056A"/>
              </a:solidFill>
              <a:latin typeface="Segoe UI"/>
            </a:endParaRPr>
          </a:p>
        </p:txBody>
      </p:sp>
      <p:sp>
        <p:nvSpPr>
          <p:cNvPr id="40" name="Rectangle 39">
            <a:extLst>
              <a:ext uri="{FF2B5EF4-FFF2-40B4-BE49-F238E27FC236}">
                <a16:creationId xmlns:a16="http://schemas.microsoft.com/office/drawing/2014/main" id="{D2866BE4-1966-491A-A960-28AF50ED97EB}"/>
              </a:ext>
            </a:extLst>
          </p:cNvPr>
          <p:cNvSpPr/>
          <p:nvPr/>
        </p:nvSpPr>
        <p:spPr>
          <a:xfrm>
            <a:off x="7760982" y="2170315"/>
            <a:ext cx="1787925" cy="4196020"/>
          </a:xfrm>
          <a:prstGeom prst="rect">
            <a:avLst/>
          </a:prstGeom>
        </p:spPr>
        <p:txBody>
          <a:bodyPr wrap="square">
            <a:spAutoFit/>
          </a:bodyPr>
          <a:lstStyle/>
          <a:p>
            <a:pPr marL="171450" indent="-171450">
              <a:spcBef>
                <a:spcPts val="200"/>
              </a:spcBef>
              <a:buFont typeface="Arial" panose="020B0604020202020204" pitchFamily="34" charset="0"/>
              <a:buChar char="•"/>
              <a:defRPr/>
            </a:pPr>
            <a:endParaRPr lang="en-US" sz="1100" dirty="0">
              <a:solidFill>
                <a:prstClr val="white"/>
              </a:solidFill>
              <a:latin typeface="Segoe UI" panose="020B0502040204020203" pitchFamily="34" charset="0"/>
              <a:cs typeface="Segoe UI" panose="020B0502040204020203" pitchFamily="34" charset="0"/>
            </a:endParaRPr>
          </a:p>
          <a:p>
            <a:pPr marL="171450" indent="-171450">
              <a:spcBef>
                <a:spcPts val="200"/>
              </a:spcBef>
              <a:buFont typeface="Arial" panose="020B0604020202020204" pitchFamily="34" charset="0"/>
              <a:buChar char="•"/>
              <a:defRPr/>
            </a:pPr>
            <a:r>
              <a:rPr lang="en-US" sz="1200" dirty="0"/>
              <a:t>Technologies</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Framework</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First steps</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Tools needed</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Power Apps CLI</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err="1"/>
              <a:t>XrmToolBox</a:t>
            </a:r>
            <a:r>
              <a:rPr lang="en-US" sz="1200" dirty="0"/>
              <a:t> Plugin</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Architecture</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Lifecycle</a:t>
            </a:r>
          </a:p>
          <a:p>
            <a:pPr marL="171450" indent="-171450">
              <a:spcBef>
                <a:spcPts val="200"/>
              </a:spcBef>
              <a:buFont typeface="Arial" panose="020B0604020202020204" pitchFamily="34" charset="0"/>
              <a:buChar char="•"/>
              <a:defRPr/>
            </a:pPr>
            <a:endParaRPr lang="en-US" sz="1100" dirty="0">
              <a:solidFill>
                <a:prstClr val="white"/>
              </a:solidFill>
              <a:latin typeface="Segoe UI" panose="020B0502040204020203" pitchFamily="34" charset="0"/>
              <a:cs typeface="Segoe UI" panose="020B0502040204020203" pitchFamily="34" charset="0"/>
            </a:endParaRPr>
          </a:p>
          <a:p>
            <a:pPr>
              <a:spcBef>
                <a:spcPts val="200"/>
              </a:spcBef>
              <a:defRPr/>
            </a:pPr>
            <a:endParaRPr lang="en-US" sz="1100" dirty="0">
              <a:solidFill>
                <a:prstClr val="white"/>
              </a:solidFill>
              <a:latin typeface="Segoe UI" panose="020B0502040204020203" pitchFamily="34" charset="0"/>
              <a:cs typeface="Segoe UI" panose="020B0502040204020203" pitchFamily="34" charset="0"/>
            </a:endParaRPr>
          </a:p>
          <a:p>
            <a:pPr>
              <a:spcBef>
                <a:spcPts val="200"/>
              </a:spcBef>
              <a:defRPr/>
            </a:pPr>
            <a:endParaRPr lang="en-US" sz="1100" dirty="0">
              <a:solidFill>
                <a:prstClr val="white"/>
              </a:solidFill>
              <a:latin typeface="Segoe UI" panose="020B0502040204020203" pitchFamily="34" charset="0"/>
              <a:cs typeface="Segoe UI" panose="020B0502040204020203" pitchFamily="34" charset="0"/>
            </a:endParaRPr>
          </a:p>
          <a:p>
            <a:pPr>
              <a:spcBef>
                <a:spcPts val="200"/>
              </a:spcBef>
              <a:defRPr/>
            </a:pPr>
            <a:endParaRPr lang="en-US" sz="1100" dirty="0">
              <a:solidFill>
                <a:prstClr val="white"/>
              </a:solidFill>
              <a:latin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D2708E74-0322-4979-86FA-2FD13900A425}"/>
              </a:ext>
            </a:extLst>
          </p:cNvPr>
          <p:cNvSpPr/>
          <p:nvPr/>
        </p:nvSpPr>
        <p:spPr>
          <a:xfrm>
            <a:off x="7760982" y="302881"/>
            <a:ext cx="2057400" cy="1323439"/>
          </a:xfrm>
          <a:prstGeom prst="rect">
            <a:avLst/>
          </a:prstGeom>
        </p:spPr>
        <p:txBody>
          <a:bodyPr wrap="square" anchor="b">
            <a:spAutoFit/>
          </a:bodyPr>
          <a:lstStyle/>
          <a:p>
            <a:pPr>
              <a:spcAft>
                <a:spcPts val="400"/>
              </a:spcAft>
              <a:defRPr/>
            </a:pPr>
            <a:r>
              <a:rPr lang="en-US" sz="2000" dirty="0"/>
              <a:t>Getting started with PCF (a.k.a. Goodbye Web Resources) </a:t>
            </a:r>
          </a:p>
        </p:txBody>
      </p:sp>
      <p:cxnSp>
        <p:nvCxnSpPr>
          <p:cNvPr id="42" name="Straight Connector 41">
            <a:extLst>
              <a:ext uri="{FF2B5EF4-FFF2-40B4-BE49-F238E27FC236}">
                <a16:creationId xmlns:a16="http://schemas.microsoft.com/office/drawing/2014/main" id="{9221F539-6894-4414-BA7F-0CC8922DC5C7}"/>
              </a:ext>
            </a:extLst>
          </p:cNvPr>
          <p:cNvCxnSpPr>
            <a:cxnSpLocks/>
          </p:cNvCxnSpPr>
          <p:nvPr/>
        </p:nvCxnSpPr>
        <p:spPr>
          <a:xfrm>
            <a:off x="9831912" y="1816808"/>
            <a:ext cx="2057400" cy="0"/>
          </a:xfrm>
          <a:prstGeom prst="line">
            <a:avLst/>
          </a:prstGeom>
          <a:noFill/>
          <a:ln w="57150" cap="flat" cmpd="sng" algn="ctr">
            <a:solidFill>
              <a:srgbClr val="005F61"/>
            </a:solidFill>
            <a:prstDash val="solid"/>
            <a:miter lim="800000"/>
          </a:ln>
          <a:effectLst/>
        </p:spPr>
      </p:cxnSp>
      <p:sp>
        <p:nvSpPr>
          <p:cNvPr id="43" name="Rectangle 42">
            <a:extLst>
              <a:ext uri="{FF2B5EF4-FFF2-40B4-BE49-F238E27FC236}">
                <a16:creationId xmlns:a16="http://schemas.microsoft.com/office/drawing/2014/main" id="{F01F71BB-B99F-4259-9652-DEF95FA2CCFA}"/>
              </a:ext>
            </a:extLst>
          </p:cNvPr>
          <p:cNvSpPr/>
          <p:nvPr/>
        </p:nvSpPr>
        <p:spPr>
          <a:xfrm>
            <a:off x="9820801" y="2010867"/>
            <a:ext cx="1557334" cy="215444"/>
          </a:xfrm>
          <a:prstGeom prst="rect">
            <a:avLst/>
          </a:prstGeom>
        </p:spPr>
        <p:txBody>
          <a:bodyPr wrap="square">
            <a:spAutoFit/>
          </a:bodyPr>
          <a:lstStyle/>
          <a:p>
            <a:pPr>
              <a:defRPr/>
            </a:pPr>
            <a:r>
              <a:rPr lang="en-US" sz="800" b="1" dirty="0">
                <a:solidFill>
                  <a:srgbClr val="005F61"/>
                </a:solidFill>
                <a:latin typeface="Segoe UI" panose="020B0502040204020203" pitchFamily="34" charset="0"/>
                <a:cs typeface="Segoe UI" panose="020B0502040204020203" pitchFamily="34" charset="0"/>
              </a:rPr>
              <a:t>20 Minutes</a:t>
            </a:r>
            <a:endParaRPr lang="en-US" sz="800" dirty="0">
              <a:solidFill>
                <a:srgbClr val="005F61"/>
              </a:solidFill>
              <a:latin typeface="Segoe UI"/>
            </a:endParaRPr>
          </a:p>
        </p:txBody>
      </p:sp>
      <p:sp>
        <p:nvSpPr>
          <p:cNvPr id="44" name="Rectangle 43">
            <a:extLst>
              <a:ext uri="{FF2B5EF4-FFF2-40B4-BE49-F238E27FC236}">
                <a16:creationId xmlns:a16="http://schemas.microsoft.com/office/drawing/2014/main" id="{D96E838F-DCA5-4660-B1DF-A0673EFFBBC9}"/>
              </a:ext>
            </a:extLst>
          </p:cNvPr>
          <p:cNvSpPr/>
          <p:nvPr/>
        </p:nvSpPr>
        <p:spPr>
          <a:xfrm>
            <a:off x="9929923" y="1231242"/>
            <a:ext cx="689612" cy="400110"/>
          </a:xfrm>
          <a:prstGeom prst="rect">
            <a:avLst/>
          </a:prstGeom>
        </p:spPr>
        <p:txBody>
          <a:bodyPr wrap="none" anchor="b">
            <a:spAutoFit/>
          </a:bodyPr>
          <a:lstStyle/>
          <a:p>
            <a:pPr>
              <a:spcAft>
                <a:spcPts val="400"/>
              </a:spcAft>
              <a:defRPr/>
            </a:pPr>
            <a:r>
              <a:rPr lang="en-US" sz="2000" dirty="0"/>
              <a:t>QnA</a:t>
            </a:r>
          </a:p>
        </p:txBody>
      </p:sp>
      <p:sp>
        <p:nvSpPr>
          <p:cNvPr id="45" name="Rectangle 44">
            <a:extLst>
              <a:ext uri="{FF2B5EF4-FFF2-40B4-BE49-F238E27FC236}">
                <a16:creationId xmlns:a16="http://schemas.microsoft.com/office/drawing/2014/main" id="{3AB439E6-6FD8-40C2-8183-8A97D9D31844}"/>
              </a:ext>
            </a:extLst>
          </p:cNvPr>
          <p:cNvSpPr/>
          <p:nvPr/>
        </p:nvSpPr>
        <p:spPr>
          <a:xfrm>
            <a:off x="9828102" y="2170315"/>
            <a:ext cx="1787925" cy="1718419"/>
          </a:xfrm>
          <a:prstGeom prst="rect">
            <a:avLst/>
          </a:prstGeom>
        </p:spPr>
        <p:txBody>
          <a:bodyPr wrap="square">
            <a:spAutoFit/>
          </a:bodyPr>
          <a:lstStyle/>
          <a:p>
            <a:pPr marL="171450" indent="-171450">
              <a:spcBef>
                <a:spcPts val="200"/>
              </a:spcBef>
              <a:buFont typeface="Arial" panose="020B0604020202020204" pitchFamily="34" charset="0"/>
              <a:buChar char="•"/>
              <a:defRPr/>
            </a:pPr>
            <a:endParaRPr lang="en-US" sz="1100" dirty="0">
              <a:solidFill>
                <a:prstClr val="white"/>
              </a:solidFill>
              <a:latin typeface="Segoe UI" panose="020B0502040204020203" pitchFamily="34" charset="0"/>
              <a:cs typeface="Segoe UI" panose="020B0502040204020203" pitchFamily="34" charset="0"/>
            </a:endParaRPr>
          </a:p>
          <a:p>
            <a:pPr marL="171450" indent="-171450">
              <a:spcBef>
                <a:spcPts val="200"/>
              </a:spcBef>
              <a:buFont typeface="Arial" panose="020B0604020202020204" pitchFamily="34" charset="0"/>
              <a:buChar char="•"/>
              <a:defRPr/>
            </a:pPr>
            <a:r>
              <a:rPr lang="en-US" sz="1200" dirty="0"/>
              <a:t>Resources  Link</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Ask me everything</a:t>
            </a:r>
          </a:p>
          <a:p>
            <a:pPr marL="171450" indent="-171450">
              <a:spcBef>
                <a:spcPts val="200"/>
              </a:spcBef>
              <a:buFont typeface="Arial" panose="020B0604020202020204" pitchFamily="34" charset="0"/>
              <a:buChar char="•"/>
              <a:defRPr/>
            </a:pPr>
            <a:endParaRPr lang="en-US" sz="1200" dirty="0"/>
          </a:p>
          <a:p>
            <a:pPr marL="171450" indent="-171450">
              <a:spcBef>
                <a:spcPts val="200"/>
              </a:spcBef>
              <a:buFont typeface="Arial" panose="020B0604020202020204" pitchFamily="34" charset="0"/>
              <a:buChar char="•"/>
              <a:defRPr/>
            </a:pPr>
            <a:r>
              <a:rPr lang="en-US" sz="1200" dirty="0"/>
              <a:t>Any PCF Ideas ?</a:t>
            </a:r>
          </a:p>
          <a:p>
            <a:pPr marL="171450" indent="-171450">
              <a:spcBef>
                <a:spcPts val="200"/>
              </a:spcBef>
              <a:buFont typeface="Arial" panose="020B0604020202020204" pitchFamily="34" charset="0"/>
              <a:buChar char="•"/>
              <a:defRPr/>
            </a:pPr>
            <a:endParaRPr lang="en-US" sz="1200" dirty="0"/>
          </a:p>
          <a:p>
            <a:pPr>
              <a:spcBef>
                <a:spcPts val="200"/>
              </a:spcBef>
              <a:defRPr/>
            </a:pPr>
            <a:endParaRPr lang="en-US" sz="1100" dirty="0">
              <a:solidFill>
                <a:prstClr val="whit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9543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60C5-9639-4A58-A25D-1F3D198B2908}"/>
              </a:ext>
            </a:extLst>
          </p:cNvPr>
          <p:cNvSpPr>
            <a:spLocks noGrp="1"/>
          </p:cNvSpPr>
          <p:nvPr>
            <p:ph type="title"/>
          </p:nvPr>
        </p:nvSpPr>
        <p:spPr/>
        <p:txBody>
          <a:bodyPr>
            <a:normAutofit fontScale="90000"/>
          </a:bodyPr>
          <a:lstStyle/>
          <a:p>
            <a:r>
              <a:rPr lang="en-US" dirty="0"/>
              <a:t>What is the Power Apps Component Framework?</a:t>
            </a:r>
            <a:endParaRPr lang="fr-FR" dirty="0"/>
          </a:p>
        </p:txBody>
      </p:sp>
    </p:spTree>
    <p:extLst>
      <p:ext uri="{BB962C8B-B14F-4D97-AF65-F5344CB8AC3E}">
        <p14:creationId xmlns:p14="http://schemas.microsoft.com/office/powerpoint/2010/main" val="17389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E623-F8BC-4979-9A80-43BB152555B4}"/>
              </a:ext>
            </a:extLst>
          </p:cNvPr>
          <p:cNvSpPr>
            <a:spLocks noGrp="1"/>
          </p:cNvSpPr>
          <p:nvPr>
            <p:ph type="title"/>
          </p:nvPr>
        </p:nvSpPr>
        <p:spPr/>
        <p:txBody>
          <a:bodyPr/>
          <a:lstStyle/>
          <a:p>
            <a:r>
              <a:rPr lang="en-US" dirty="0"/>
              <a:t>What is Power Apps?</a:t>
            </a:r>
            <a:endParaRPr lang="fr-FR" dirty="0"/>
          </a:p>
        </p:txBody>
      </p:sp>
      <p:sp>
        <p:nvSpPr>
          <p:cNvPr id="6" name="Rectangle 5">
            <a:extLst>
              <a:ext uri="{FF2B5EF4-FFF2-40B4-BE49-F238E27FC236}">
                <a16:creationId xmlns:a16="http://schemas.microsoft.com/office/drawing/2014/main" id="{2AECEC56-9153-422F-BA0C-40A90E9A3CD0}"/>
              </a:ext>
            </a:extLst>
          </p:cNvPr>
          <p:cNvSpPr/>
          <p:nvPr/>
        </p:nvSpPr>
        <p:spPr>
          <a:xfrm>
            <a:off x="0" y="1450290"/>
            <a:ext cx="12191999" cy="2202840"/>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endParaRPr lang="en-US" sz="2200" dirty="0">
              <a:solidFill>
                <a:schemeClr val="tx1"/>
              </a:solidFill>
            </a:endParaRPr>
          </a:p>
        </p:txBody>
      </p:sp>
      <p:grpSp>
        <p:nvGrpSpPr>
          <p:cNvPr id="7" name="Group 6">
            <a:extLst>
              <a:ext uri="{FF2B5EF4-FFF2-40B4-BE49-F238E27FC236}">
                <a16:creationId xmlns:a16="http://schemas.microsoft.com/office/drawing/2014/main" id="{0688F6F4-C366-4994-BE41-722522020EA4}"/>
              </a:ext>
            </a:extLst>
          </p:cNvPr>
          <p:cNvGrpSpPr/>
          <p:nvPr/>
        </p:nvGrpSpPr>
        <p:grpSpPr>
          <a:xfrm>
            <a:off x="3608617" y="1780585"/>
            <a:ext cx="1978623" cy="1643772"/>
            <a:chOff x="3966835" y="2091676"/>
            <a:chExt cx="1978623" cy="1643772"/>
          </a:xfrm>
        </p:grpSpPr>
        <p:pic>
          <p:nvPicPr>
            <p:cNvPr id="8" name="Graphic 7">
              <a:extLst>
                <a:ext uri="{FF2B5EF4-FFF2-40B4-BE49-F238E27FC236}">
                  <a16:creationId xmlns:a16="http://schemas.microsoft.com/office/drawing/2014/main" id="{AA25732E-835D-4747-A6C1-9292895AE6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6653" y="2091676"/>
              <a:ext cx="914400" cy="914400"/>
            </a:xfrm>
            <a:prstGeom prst="rect">
              <a:avLst/>
            </a:prstGeom>
          </p:spPr>
        </p:pic>
        <p:sp>
          <p:nvSpPr>
            <p:cNvPr id="9" name="Rectangle 8">
              <a:extLst>
                <a:ext uri="{FF2B5EF4-FFF2-40B4-BE49-F238E27FC236}">
                  <a16:creationId xmlns:a16="http://schemas.microsoft.com/office/drawing/2014/main" id="{C8E674E6-22B6-4D79-8363-C2268E6CBB11}"/>
                </a:ext>
              </a:extLst>
            </p:cNvPr>
            <p:cNvSpPr/>
            <p:nvPr/>
          </p:nvSpPr>
          <p:spPr bwMode="auto">
            <a:xfrm>
              <a:off x="3966835" y="3140121"/>
              <a:ext cx="1978623" cy="5953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800" b="1" i="0" u="none" strike="noStrike" kern="0" cap="none" spc="0" normalizeH="0" baseline="0" noProof="0" dirty="0">
                  <a:ln>
                    <a:noFill/>
                  </a:ln>
                  <a:solidFill>
                    <a:srgbClr val="1A1A1A"/>
                  </a:solidFill>
                  <a:effectLst/>
                  <a:uLnTx/>
                  <a:uFillTx/>
                  <a:latin typeface="Segoe UI"/>
                  <a:ea typeface="+mn-ea"/>
                  <a:cs typeface="Segoe UI" pitchFamily="34" charset="0"/>
                </a:rPr>
                <a:t>Power Apps</a:t>
              </a:r>
            </a:p>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Application development</a:t>
              </a:r>
            </a:p>
          </p:txBody>
        </p:sp>
      </p:grpSp>
      <p:grpSp>
        <p:nvGrpSpPr>
          <p:cNvPr id="10" name="Group 9">
            <a:extLst>
              <a:ext uri="{FF2B5EF4-FFF2-40B4-BE49-F238E27FC236}">
                <a16:creationId xmlns:a16="http://schemas.microsoft.com/office/drawing/2014/main" id="{598AEE4F-30A8-4F63-A07D-38474BAF3985}"/>
              </a:ext>
            </a:extLst>
          </p:cNvPr>
          <p:cNvGrpSpPr/>
          <p:nvPr/>
        </p:nvGrpSpPr>
        <p:grpSpPr>
          <a:xfrm>
            <a:off x="6664406" y="1745677"/>
            <a:ext cx="1731771" cy="1678680"/>
            <a:chOff x="7022624" y="2056768"/>
            <a:chExt cx="1731771" cy="1678680"/>
          </a:xfrm>
        </p:grpSpPr>
        <p:pic>
          <p:nvPicPr>
            <p:cNvPr id="11" name="Graphic 10">
              <a:extLst>
                <a:ext uri="{FF2B5EF4-FFF2-40B4-BE49-F238E27FC236}">
                  <a16:creationId xmlns:a16="http://schemas.microsoft.com/office/drawing/2014/main" id="{FC286CE7-5925-4F8F-A10F-18C7A50BD5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2725" y="2056768"/>
              <a:ext cx="914400" cy="914400"/>
            </a:xfrm>
            <a:prstGeom prst="rect">
              <a:avLst/>
            </a:prstGeom>
          </p:spPr>
        </p:pic>
        <p:sp>
          <p:nvSpPr>
            <p:cNvPr id="12" name="Rectangle 11">
              <a:extLst>
                <a:ext uri="{FF2B5EF4-FFF2-40B4-BE49-F238E27FC236}">
                  <a16:creationId xmlns:a16="http://schemas.microsoft.com/office/drawing/2014/main" id="{AF83B87B-2368-41C2-8C93-9C1872D03DE5}"/>
                </a:ext>
              </a:extLst>
            </p:cNvPr>
            <p:cNvSpPr/>
            <p:nvPr/>
          </p:nvSpPr>
          <p:spPr bwMode="auto">
            <a:xfrm>
              <a:off x="7022624" y="3140121"/>
              <a:ext cx="1731771" cy="5953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800" b="1" i="0" u="none" strike="noStrike" kern="0" cap="none" spc="0" normalizeH="0" baseline="0" noProof="0" dirty="0">
                  <a:ln>
                    <a:noFill/>
                  </a:ln>
                  <a:solidFill>
                    <a:srgbClr val="1A1A1A"/>
                  </a:solidFill>
                  <a:effectLst/>
                  <a:uLnTx/>
                  <a:uFillTx/>
                  <a:latin typeface="Segoe UI"/>
                  <a:ea typeface="+mn-ea"/>
                  <a:cs typeface="Segoe UI" pitchFamily="34" charset="0"/>
                </a:rPr>
                <a:t>Power Automate</a:t>
              </a:r>
            </a:p>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Workflow automation</a:t>
              </a:r>
            </a:p>
          </p:txBody>
        </p:sp>
      </p:grpSp>
      <p:grpSp>
        <p:nvGrpSpPr>
          <p:cNvPr id="13" name="Group 12">
            <a:extLst>
              <a:ext uri="{FF2B5EF4-FFF2-40B4-BE49-F238E27FC236}">
                <a16:creationId xmlns:a16="http://schemas.microsoft.com/office/drawing/2014/main" id="{13CA2F82-7970-41CA-9B93-CE0A847B5F64}"/>
              </a:ext>
            </a:extLst>
          </p:cNvPr>
          <p:cNvGrpSpPr/>
          <p:nvPr/>
        </p:nvGrpSpPr>
        <p:grpSpPr>
          <a:xfrm>
            <a:off x="9203331" y="1738780"/>
            <a:ext cx="2271342" cy="1669359"/>
            <a:chOff x="9561549" y="2049871"/>
            <a:chExt cx="2271342" cy="1669359"/>
          </a:xfrm>
        </p:grpSpPr>
        <p:pic>
          <p:nvPicPr>
            <p:cNvPr id="14" name="Graphic 13">
              <a:extLst>
                <a:ext uri="{FF2B5EF4-FFF2-40B4-BE49-F238E27FC236}">
                  <a16:creationId xmlns:a16="http://schemas.microsoft.com/office/drawing/2014/main" id="{537CED27-DAF3-495C-91E8-7E82E168A4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40020" y="2049871"/>
              <a:ext cx="914400" cy="914400"/>
            </a:xfrm>
            <a:prstGeom prst="rect">
              <a:avLst/>
            </a:prstGeom>
          </p:spPr>
        </p:pic>
        <p:sp>
          <p:nvSpPr>
            <p:cNvPr id="15" name="Rectangle 14">
              <a:extLst>
                <a:ext uri="{FF2B5EF4-FFF2-40B4-BE49-F238E27FC236}">
                  <a16:creationId xmlns:a16="http://schemas.microsoft.com/office/drawing/2014/main" id="{870569CD-7287-405A-8B21-9CAF56D2DEFE}"/>
                </a:ext>
              </a:extLst>
            </p:cNvPr>
            <p:cNvSpPr/>
            <p:nvPr/>
          </p:nvSpPr>
          <p:spPr bwMode="auto">
            <a:xfrm>
              <a:off x="9561549" y="3138770"/>
              <a:ext cx="2271342" cy="5804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800" b="1" i="0" u="none" strike="noStrike" kern="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grpSp>
        <p:nvGrpSpPr>
          <p:cNvPr id="16" name="Group 15">
            <a:extLst>
              <a:ext uri="{FF2B5EF4-FFF2-40B4-BE49-F238E27FC236}">
                <a16:creationId xmlns:a16="http://schemas.microsoft.com/office/drawing/2014/main" id="{F17C93B6-C69D-42D8-B24A-E53F69501A00}"/>
              </a:ext>
            </a:extLst>
          </p:cNvPr>
          <p:cNvGrpSpPr/>
          <p:nvPr/>
        </p:nvGrpSpPr>
        <p:grpSpPr>
          <a:xfrm>
            <a:off x="995805" y="1738780"/>
            <a:ext cx="1454641" cy="1685578"/>
            <a:chOff x="1354023" y="2049871"/>
            <a:chExt cx="1454641" cy="1685578"/>
          </a:xfrm>
        </p:grpSpPr>
        <p:pic>
          <p:nvPicPr>
            <p:cNvPr id="17" name="Graphic 16">
              <a:extLst>
                <a:ext uri="{FF2B5EF4-FFF2-40B4-BE49-F238E27FC236}">
                  <a16:creationId xmlns:a16="http://schemas.microsoft.com/office/drawing/2014/main" id="{56330968-341E-41E9-9EFC-7EFC7C95C0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24144" y="2049871"/>
              <a:ext cx="914400" cy="914400"/>
            </a:xfrm>
            <a:prstGeom prst="rect">
              <a:avLst/>
            </a:prstGeom>
          </p:spPr>
        </p:pic>
        <p:sp>
          <p:nvSpPr>
            <p:cNvPr id="18" name="Rectangle 17">
              <a:extLst>
                <a:ext uri="{FF2B5EF4-FFF2-40B4-BE49-F238E27FC236}">
                  <a16:creationId xmlns:a16="http://schemas.microsoft.com/office/drawing/2014/main" id="{74540C49-C8C9-443E-B551-DF1BD463BE7D}"/>
                </a:ext>
              </a:extLst>
            </p:cNvPr>
            <p:cNvSpPr/>
            <p:nvPr/>
          </p:nvSpPr>
          <p:spPr bwMode="auto">
            <a:xfrm>
              <a:off x="1354023" y="3140121"/>
              <a:ext cx="1454641" cy="5953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800" b="1" i="0" u="none" strike="noStrike" kern="0" cap="none" spc="0" normalizeH="0" baseline="0" noProof="0" dirty="0">
                  <a:ln>
                    <a:noFill/>
                  </a:ln>
                  <a:solidFill>
                    <a:srgbClr val="1A1A1A"/>
                  </a:solidFill>
                  <a:effectLst/>
                  <a:uLnTx/>
                  <a:uFillTx/>
                  <a:latin typeface="Segoe UI"/>
                  <a:ea typeface="Segoe UI" pitchFamily="34" charset="0"/>
                  <a:cs typeface="Segoe UI" pitchFamily="34" charset="0"/>
                </a:rPr>
                <a:t>Power BI</a:t>
              </a:r>
            </a:p>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a:ea typeface="Segoe UI" pitchFamily="34" charset="0"/>
                  <a:cs typeface="Segoe UI" pitchFamily="34" charset="0"/>
                </a:rPr>
                <a:t>Business analytics</a:t>
              </a:r>
            </a:p>
          </p:txBody>
        </p:sp>
      </p:grpSp>
      <p:grpSp>
        <p:nvGrpSpPr>
          <p:cNvPr id="19" name="Group 18">
            <a:extLst>
              <a:ext uri="{FF2B5EF4-FFF2-40B4-BE49-F238E27FC236}">
                <a16:creationId xmlns:a16="http://schemas.microsoft.com/office/drawing/2014/main" id="{9FEAD55A-B97E-4F02-B8D5-5FF41077BDC5}"/>
              </a:ext>
            </a:extLst>
          </p:cNvPr>
          <p:cNvGrpSpPr/>
          <p:nvPr/>
        </p:nvGrpSpPr>
        <p:grpSpPr>
          <a:xfrm>
            <a:off x="2172082" y="3828980"/>
            <a:ext cx="7847833" cy="1673519"/>
            <a:chOff x="1830554" y="3787175"/>
            <a:chExt cx="7847833" cy="1673519"/>
          </a:xfrm>
        </p:grpSpPr>
        <p:grpSp>
          <p:nvGrpSpPr>
            <p:cNvPr id="20" name="Group 19">
              <a:extLst>
                <a:ext uri="{FF2B5EF4-FFF2-40B4-BE49-F238E27FC236}">
                  <a16:creationId xmlns:a16="http://schemas.microsoft.com/office/drawing/2014/main" id="{C8147BF9-3DCF-4A77-9D99-DBFF45ADBD29}"/>
                </a:ext>
              </a:extLst>
            </p:cNvPr>
            <p:cNvGrpSpPr/>
            <p:nvPr/>
          </p:nvGrpSpPr>
          <p:grpSpPr>
            <a:xfrm>
              <a:off x="1830554" y="4338972"/>
              <a:ext cx="2295144" cy="1121722"/>
              <a:chOff x="1897047" y="4573595"/>
              <a:chExt cx="2295144" cy="1121722"/>
            </a:xfrm>
          </p:grpSpPr>
          <p:sp>
            <p:nvSpPr>
              <p:cNvPr id="30" name="plug" title="Icon of a power plug showing an A to B connection">
                <a:extLst>
                  <a:ext uri="{FF2B5EF4-FFF2-40B4-BE49-F238E27FC236}">
                    <a16:creationId xmlns:a16="http://schemas.microsoft.com/office/drawing/2014/main" id="{EAB83B68-9B39-4FD5-8668-41BB8785DCBE}"/>
                  </a:ext>
                </a:extLst>
              </p:cNvPr>
              <p:cNvSpPr>
                <a:spLocks noChangeAspect="1" noEditPoints="1"/>
              </p:cNvSpPr>
              <p:nvPr/>
            </p:nvSpPr>
            <p:spPr bwMode="auto">
              <a:xfrm>
                <a:off x="2736878" y="4573595"/>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0B6F5AE2-E5EA-4E56-B10A-76AFE62E3017}"/>
                  </a:ext>
                </a:extLst>
              </p:cNvPr>
              <p:cNvSpPr/>
              <p:nvPr/>
            </p:nvSpPr>
            <p:spPr bwMode="auto">
              <a:xfrm>
                <a:off x="1897047" y="5446018"/>
                <a:ext cx="229514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rPr>
                  <a:t>Data connectors</a:t>
                </a:r>
              </a:p>
            </p:txBody>
          </p:sp>
        </p:grpSp>
        <p:grpSp>
          <p:nvGrpSpPr>
            <p:cNvPr id="21" name="Group 20">
              <a:extLst>
                <a:ext uri="{FF2B5EF4-FFF2-40B4-BE49-F238E27FC236}">
                  <a16:creationId xmlns:a16="http://schemas.microsoft.com/office/drawing/2014/main" id="{F3A396C9-2E3B-49EB-A83E-000A7183F8EC}"/>
                </a:ext>
              </a:extLst>
            </p:cNvPr>
            <p:cNvGrpSpPr/>
            <p:nvPr/>
          </p:nvGrpSpPr>
          <p:grpSpPr>
            <a:xfrm>
              <a:off x="4439668" y="4270852"/>
              <a:ext cx="2295144" cy="1189842"/>
              <a:chOff x="4506161" y="4505475"/>
              <a:chExt cx="2295144" cy="1189842"/>
            </a:xfrm>
          </p:grpSpPr>
          <p:pic>
            <p:nvPicPr>
              <p:cNvPr id="28" name="Graphic 27" descr="Logo of AI Builders ">
                <a:extLst>
                  <a:ext uri="{FF2B5EF4-FFF2-40B4-BE49-F238E27FC236}">
                    <a16:creationId xmlns:a16="http://schemas.microsoft.com/office/drawing/2014/main" id="{586A680F-AE80-4B14-905B-8E97709746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3297" y="4505475"/>
                <a:ext cx="700873" cy="719646"/>
              </a:xfrm>
              <a:prstGeom prst="rect">
                <a:avLst/>
              </a:prstGeom>
            </p:spPr>
          </p:pic>
          <p:sp>
            <p:nvSpPr>
              <p:cNvPr id="29" name="Rectangle 28">
                <a:extLst>
                  <a:ext uri="{FF2B5EF4-FFF2-40B4-BE49-F238E27FC236}">
                    <a16:creationId xmlns:a16="http://schemas.microsoft.com/office/drawing/2014/main" id="{49AA164F-E81F-4AE6-A50C-3438C9EAA3AA}"/>
                  </a:ext>
                </a:extLst>
              </p:cNvPr>
              <p:cNvSpPr/>
              <p:nvPr/>
            </p:nvSpPr>
            <p:spPr bwMode="auto">
              <a:xfrm>
                <a:off x="4506161" y="5446018"/>
                <a:ext cx="229514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rPr>
                  <a:t>AI Builder</a:t>
                </a:r>
              </a:p>
            </p:txBody>
          </p:sp>
        </p:grpSp>
        <p:grpSp>
          <p:nvGrpSpPr>
            <p:cNvPr id="22" name="Group 21">
              <a:extLst>
                <a:ext uri="{FF2B5EF4-FFF2-40B4-BE49-F238E27FC236}">
                  <a16:creationId xmlns:a16="http://schemas.microsoft.com/office/drawing/2014/main" id="{57D5E248-EFCF-4331-AB9C-6AEF148D754B}"/>
                </a:ext>
              </a:extLst>
            </p:cNvPr>
            <p:cNvGrpSpPr/>
            <p:nvPr/>
          </p:nvGrpSpPr>
          <p:grpSpPr>
            <a:xfrm>
              <a:off x="6714321" y="4309466"/>
              <a:ext cx="2964066" cy="1151228"/>
              <a:chOff x="6780814" y="4544089"/>
              <a:chExt cx="2964066" cy="1151228"/>
            </a:xfrm>
          </p:grpSpPr>
          <p:pic>
            <p:nvPicPr>
              <p:cNvPr id="26" name="Graphic 1245" descr="Logo of Common Data Service">
                <a:extLst>
                  <a:ext uri="{FF2B5EF4-FFF2-40B4-BE49-F238E27FC236}">
                    <a16:creationId xmlns:a16="http://schemas.microsoft.com/office/drawing/2014/main" id="{B3A5ABAF-218B-41D8-A94C-03F97C1FF2F2}"/>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941638" y="4544089"/>
                <a:ext cx="642419" cy="642419"/>
              </a:xfrm>
              <a:prstGeom prst="rect">
                <a:avLst/>
              </a:prstGeom>
            </p:spPr>
          </p:pic>
          <p:sp>
            <p:nvSpPr>
              <p:cNvPr id="27" name="Rectangle 26">
                <a:extLst>
                  <a:ext uri="{FF2B5EF4-FFF2-40B4-BE49-F238E27FC236}">
                    <a16:creationId xmlns:a16="http://schemas.microsoft.com/office/drawing/2014/main" id="{6CE54545-8495-44C1-82CF-07E1DEE8FF9D}"/>
                  </a:ext>
                </a:extLst>
              </p:cNvPr>
              <p:cNvSpPr/>
              <p:nvPr/>
            </p:nvSpPr>
            <p:spPr bwMode="auto">
              <a:xfrm>
                <a:off x="6780814" y="5446018"/>
                <a:ext cx="2964066"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ts val="200"/>
                  </a:spcAft>
                  <a:buClrTx/>
                  <a:buSzTx/>
                  <a:buFontTx/>
                  <a:buNone/>
                  <a:tabLst/>
                  <a:defRPr/>
                </a:pPr>
                <a:r>
                  <a:rPr kumimoji="0" lang="en-US" sz="1800" b="0" i="0" u="none" strike="noStrike" kern="1200" cap="none" spc="0" normalizeH="0" baseline="0" noProof="0" dirty="0" err="1">
                    <a:ln>
                      <a:noFill/>
                    </a:ln>
                    <a:solidFill>
                      <a:srgbClr val="1A1A1A"/>
                    </a:solidFill>
                    <a:effectLst/>
                    <a:uLnTx/>
                    <a:uFillTx/>
                    <a:latin typeface="Segoe UI Semibold"/>
                    <a:ea typeface="+mn-ea"/>
                    <a:cs typeface="Segoe UI" pitchFamily="34" charset="0"/>
                  </a:rPr>
                  <a:t>Dataverse</a:t>
                </a:r>
                <a:endParaRPr kumimoji="0" lang="en-US" sz="1800" b="0" i="0" u="none" strike="noStrike" kern="1200" cap="none" spc="0" normalizeH="0" baseline="0" noProof="0" dirty="0">
                  <a:ln>
                    <a:noFill/>
                  </a:ln>
                  <a:solidFill>
                    <a:srgbClr val="1A1A1A"/>
                  </a:solidFill>
                  <a:effectLst/>
                  <a:uLnTx/>
                  <a:uFillTx/>
                  <a:latin typeface="Segoe UI Semibold"/>
                  <a:ea typeface="+mn-ea"/>
                  <a:cs typeface="Segoe UI" pitchFamily="34" charset="0"/>
                </a:endParaRPr>
              </a:p>
            </p:txBody>
          </p:sp>
        </p:grpSp>
        <p:grpSp>
          <p:nvGrpSpPr>
            <p:cNvPr id="23" name="Group 22">
              <a:extLst>
                <a:ext uri="{FF2B5EF4-FFF2-40B4-BE49-F238E27FC236}">
                  <a16:creationId xmlns:a16="http://schemas.microsoft.com/office/drawing/2014/main" id="{7F5A9D91-2CA0-476B-A48D-825A8DF046B6}"/>
                </a:ext>
              </a:extLst>
            </p:cNvPr>
            <p:cNvGrpSpPr/>
            <p:nvPr/>
          </p:nvGrpSpPr>
          <p:grpSpPr>
            <a:xfrm>
              <a:off x="3046448" y="3787175"/>
              <a:ext cx="5192888" cy="329847"/>
              <a:chOff x="3046448" y="3787175"/>
              <a:chExt cx="5192888" cy="329847"/>
            </a:xfrm>
          </p:grpSpPr>
          <p:sp>
            <p:nvSpPr>
              <p:cNvPr id="24" name="Rectangle 42">
                <a:extLst>
                  <a:ext uri="{FF2B5EF4-FFF2-40B4-BE49-F238E27FC236}">
                    <a16:creationId xmlns:a16="http://schemas.microsoft.com/office/drawing/2014/main" id="{954D3ACE-AEBC-4363-AF6D-F4CF2D99059D}"/>
                  </a:ext>
                  <a:ext uri="{C183D7F6-B498-43B3-948B-1728B52AA6E4}">
                    <adec:decorative xmlns:adec="http://schemas.microsoft.com/office/drawing/2017/decorative" val="1"/>
                  </a:ext>
                </a:extLst>
              </p:cNvPr>
              <p:cNvSpPr/>
              <p:nvPr/>
            </p:nvSpPr>
            <p:spPr bwMode="auto">
              <a:xfrm flipV="1">
                <a:off x="3046448" y="3787175"/>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FB69CF77-19AE-4F57-88A2-6FBE8D3018B9}"/>
                  </a:ext>
                  <a:ext uri="{C183D7F6-B498-43B3-948B-1728B52AA6E4}">
                    <adec:decorative xmlns:adec="http://schemas.microsoft.com/office/drawing/2017/decorative" val="1"/>
                  </a:ext>
                </a:extLst>
              </p:cNvPr>
              <p:cNvCxnSpPr>
                <a:cxnSpLocks/>
              </p:cNvCxnSpPr>
              <p:nvPr/>
            </p:nvCxnSpPr>
            <p:spPr>
              <a:xfrm>
                <a:off x="5618833" y="3787175"/>
                <a:ext cx="0" cy="329847"/>
              </a:xfrm>
              <a:prstGeom prst="line">
                <a:avLst/>
              </a:pr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sp>
        <p:nvSpPr>
          <p:cNvPr id="32" name="Rectangle 31">
            <a:extLst>
              <a:ext uri="{FF2B5EF4-FFF2-40B4-BE49-F238E27FC236}">
                <a16:creationId xmlns:a16="http://schemas.microsoft.com/office/drawing/2014/main" id="{CC0FC03B-F49D-4B37-9448-79606231A600}"/>
              </a:ext>
            </a:extLst>
          </p:cNvPr>
          <p:cNvSpPr/>
          <p:nvPr/>
        </p:nvSpPr>
        <p:spPr>
          <a:xfrm>
            <a:off x="2887043" y="3331279"/>
            <a:ext cx="3429245" cy="299627"/>
          </a:xfrm>
          <a:prstGeom prst="rect">
            <a:avLst/>
          </a:prstGeom>
          <a:solidFill>
            <a:srgbClr val="E696C9"/>
          </a:solidFill>
          <a:ln w="19050">
            <a:solidFill>
              <a:srgbClr val="8F2C8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488950">
              <a:spcBef>
                <a:spcPct val="0"/>
              </a:spcBef>
              <a:spcAft>
                <a:spcPts val="1200"/>
              </a:spcAft>
            </a:pPr>
            <a:r>
              <a:rPr lang="en-US" sz="1400" b="1" kern="0" dirty="0">
                <a:solidFill>
                  <a:srgbClr val="1A1A1A"/>
                </a:solidFill>
                <a:latin typeface="Segoe UI"/>
                <a:cs typeface="Segoe UI" pitchFamily="34" charset="0"/>
              </a:rPr>
              <a:t>Power Apps Component Framework</a:t>
            </a:r>
            <a:endParaRPr lang="en-US" sz="1400" b="1" dirty="0">
              <a:solidFill>
                <a:schemeClr val="tx1"/>
              </a:solidFill>
            </a:endParaRPr>
          </a:p>
        </p:txBody>
      </p:sp>
    </p:spTree>
    <p:extLst>
      <p:ext uri="{BB962C8B-B14F-4D97-AF65-F5344CB8AC3E}">
        <p14:creationId xmlns:p14="http://schemas.microsoft.com/office/powerpoint/2010/main" val="429344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B099-E9BC-49B5-81D1-C7A7BF52D8CF}"/>
              </a:ext>
            </a:extLst>
          </p:cNvPr>
          <p:cNvSpPr>
            <a:spLocks noGrp="1"/>
          </p:cNvSpPr>
          <p:nvPr>
            <p:ph type="title"/>
          </p:nvPr>
        </p:nvSpPr>
        <p:spPr/>
        <p:txBody>
          <a:bodyPr/>
          <a:lstStyle/>
          <a:p>
            <a:r>
              <a:rPr lang="fr-FR" dirty="0" err="1"/>
              <a:t>History</a:t>
            </a:r>
            <a:endParaRPr lang="fr-FR" dirty="0"/>
          </a:p>
        </p:txBody>
      </p:sp>
      <p:sp>
        <p:nvSpPr>
          <p:cNvPr id="4" name="Text Placeholder 6">
            <a:extLst>
              <a:ext uri="{FF2B5EF4-FFF2-40B4-BE49-F238E27FC236}">
                <a16:creationId xmlns:a16="http://schemas.microsoft.com/office/drawing/2014/main" id="{2409D059-9662-4306-A756-78F5E52B9399}"/>
              </a:ext>
            </a:extLst>
          </p:cNvPr>
          <p:cNvSpPr txBox="1">
            <a:spLocks/>
          </p:cNvSpPr>
          <p:nvPr/>
        </p:nvSpPr>
        <p:spPr>
          <a:xfrm>
            <a:off x="521373" y="1495894"/>
            <a:ext cx="10493468" cy="3607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dirty="0">
                <a:solidFill>
                  <a:schemeClr val="accent1"/>
                </a:solidFill>
                <a:cs typeface="Segoe UI Light" panose="020B0502040204020203" pitchFamily="34" charset="0"/>
              </a:rPr>
              <a:t>First Components </a:t>
            </a:r>
            <a:r>
              <a:rPr lang="fr-FR" sz="2400" dirty="0" err="1">
                <a:solidFill>
                  <a:schemeClr val="accent1"/>
                </a:solidFill>
                <a:cs typeface="Segoe UI Light" panose="020B0502040204020203" pitchFamily="34" charset="0"/>
              </a:rPr>
              <a:t>introduced</a:t>
            </a:r>
            <a:r>
              <a:rPr lang="fr-FR" sz="2400" dirty="0">
                <a:solidFill>
                  <a:schemeClr val="accent1"/>
                </a:solidFill>
                <a:cs typeface="Segoe UI Light" panose="020B0502040204020203" pitchFamily="34" charset="0"/>
              </a:rPr>
              <a:t> in 2016:</a:t>
            </a:r>
            <a:endParaRPr lang="fr-FR" sz="2400" dirty="0"/>
          </a:p>
          <a:p>
            <a:pPr marL="0" indent="0">
              <a:buNone/>
            </a:pPr>
            <a:r>
              <a:rPr lang="fr-FR" sz="2400" dirty="0"/>
              <a:t>	Set of </a:t>
            </a:r>
            <a:r>
              <a:rPr lang="fr-FR" sz="2400" dirty="0" err="1"/>
              <a:t>optimized</a:t>
            </a:r>
            <a:r>
              <a:rPr lang="fr-FR" sz="2400" dirty="0"/>
              <a:t> </a:t>
            </a:r>
            <a:r>
              <a:rPr lang="en-GB" sz="2400" dirty="0"/>
              <a:t>mobile</a:t>
            </a:r>
            <a:r>
              <a:rPr lang="fr-FR" sz="2400" dirty="0"/>
              <a:t> </a:t>
            </a:r>
            <a:r>
              <a:rPr lang="fr-FR" sz="2400" dirty="0" err="1"/>
              <a:t>controls</a:t>
            </a:r>
            <a:endParaRPr lang="fr-FR" sz="2400" dirty="0"/>
          </a:p>
          <a:p>
            <a:endParaRPr lang="fr-FR" sz="2400" dirty="0"/>
          </a:p>
          <a:p>
            <a:pPr marL="0" indent="0">
              <a:buNone/>
            </a:pPr>
            <a:r>
              <a:rPr lang="fr-FR" sz="2400" dirty="0" err="1">
                <a:solidFill>
                  <a:schemeClr val="accent1"/>
                </a:solidFill>
                <a:cs typeface="Segoe UI Light" panose="020B0502040204020203" pitchFamily="34" charset="0"/>
              </a:rPr>
              <a:t>Unified</a:t>
            </a:r>
            <a:r>
              <a:rPr lang="fr-FR" sz="2400" dirty="0">
                <a:solidFill>
                  <a:schemeClr val="accent1"/>
                </a:solidFill>
                <a:cs typeface="Segoe UI Light" panose="020B0502040204020203" pitchFamily="34" charset="0"/>
              </a:rPr>
              <a:t> Interface -&gt; Components for all</a:t>
            </a:r>
          </a:p>
          <a:p>
            <a:pPr marL="0" indent="0">
              <a:buNone/>
            </a:pPr>
            <a:r>
              <a:rPr lang="en-US" sz="2400" dirty="0"/>
              <a:t>	At that time we were talking about Custom Control using an exclusive Microsoft framework</a:t>
            </a:r>
          </a:p>
          <a:p>
            <a:endParaRPr lang="en-US" sz="2400" dirty="0"/>
          </a:p>
          <a:p>
            <a:pPr marL="0" indent="0">
              <a:buNone/>
            </a:pPr>
            <a:r>
              <a:rPr lang="en-US" sz="2400" dirty="0">
                <a:solidFill>
                  <a:schemeClr val="accent1"/>
                </a:solidFill>
                <a:cs typeface="Segoe UI Light" panose="020B0502040204020203" pitchFamily="34" charset="0"/>
              </a:rPr>
              <a:t>Power Platform, renamed into Power Apps Component Framework</a:t>
            </a:r>
          </a:p>
          <a:p>
            <a:pPr marL="0" indent="0">
              <a:buNone/>
            </a:pPr>
            <a:r>
              <a:rPr lang="en-US" sz="2400" dirty="0"/>
              <a:t>	</a:t>
            </a:r>
            <a:r>
              <a:rPr lang="en-US" sz="2400" strike="sngStrike" dirty="0"/>
              <a:t>Custom Control </a:t>
            </a:r>
            <a:r>
              <a:rPr lang="en-US" sz="2400" dirty="0">
                <a:sym typeface="Wingdings" panose="05000000000000000000" pitchFamily="2" charset="2"/>
              </a:rPr>
              <a:t></a:t>
            </a:r>
            <a:r>
              <a:rPr lang="en-US" sz="2400" dirty="0"/>
              <a:t> PCF</a:t>
            </a:r>
            <a:r>
              <a:rPr lang="en-US" sz="2400" dirty="0">
                <a:sym typeface="Wingdings" panose="05000000000000000000" pitchFamily="2" charset="2"/>
              </a:rPr>
              <a:t></a:t>
            </a:r>
            <a:r>
              <a:rPr lang="en-US" sz="2400" dirty="0"/>
              <a:t> Power Apps Component Framework </a:t>
            </a:r>
          </a:p>
        </p:txBody>
      </p:sp>
      <p:pic>
        <p:nvPicPr>
          <p:cNvPr id="5" name="Picture 4">
            <a:extLst>
              <a:ext uri="{FF2B5EF4-FFF2-40B4-BE49-F238E27FC236}">
                <a16:creationId xmlns:a16="http://schemas.microsoft.com/office/drawing/2014/main" id="{7496E790-8E2C-4001-81B0-870FBFE0BF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0682" t="54220" r="20154"/>
          <a:stretch/>
        </p:blipFill>
        <p:spPr>
          <a:xfrm>
            <a:off x="9164663" y="3529510"/>
            <a:ext cx="2066544" cy="866203"/>
          </a:xfrm>
          <a:prstGeom prst="rect">
            <a:avLst/>
          </a:prstGeom>
        </p:spPr>
      </p:pic>
      <p:pic>
        <p:nvPicPr>
          <p:cNvPr id="6" name="Picture 2" descr="Image for post">
            <a:extLst>
              <a:ext uri="{FF2B5EF4-FFF2-40B4-BE49-F238E27FC236}">
                <a16:creationId xmlns:a16="http://schemas.microsoft.com/office/drawing/2014/main" id="{65FA8E6C-B5FA-4104-BEF8-D1B996A4E8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53" r="36452"/>
          <a:stretch/>
        </p:blipFill>
        <p:spPr bwMode="auto">
          <a:xfrm>
            <a:off x="7627192" y="525308"/>
            <a:ext cx="3242772" cy="22969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04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GPPB">
      <a:majorFont>
        <a:latin typeface="Oswa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PPB">
      <a:majorFont>
        <a:latin typeface="Oswa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PPB">
      <a:majorFont>
        <a:latin typeface="Oswa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4EF7D7085D9B41B34A74466A1A73B6" ma:contentTypeVersion="11" ma:contentTypeDescription="Create a new document." ma:contentTypeScope="" ma:versionID="4a2ebce379b03073124c3e999cd4f73d">
  <xsd:schema xmlns:xsd="http://www.w3.org/2001/XMLSchema" xmlns:xs="http://www.w3.org/2001/XMLSchema" xmlns:p="http://schemas.microsoft.com/office/2006/metadata/properties" xmlns:ns2="abbd81f4-3939-46e7-a96a-82bfc67c1155" xmlns:ns3="f1058307-4b03-4ed9-aea5-de6fa5242bb8" targetNamespace="http://schemas.microsoft.com/office/2006/metadata/properties" ma:root="true" ma:fieldsID="973c5119168683ef2ed917d3621b4926" ns2:_="" ns3:_="">
    <xsd:import namespace="abbd81f4-3939-46e7-a96a-82bfc67c1155"/>
    <xsd:import namespace="f1058307-4b03-4ed9-aea5-de6fa5242bb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bd81f4-3939-46e7-a96a-82bfc67c11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058307-4b03-4ed9-aea5-de6fa5242bb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2CF6858-B86B-4347-8C46-E37DE64FBC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bd81f4-3939-46e7-a96a-82bfc67c1155"/>
    <ds:schemaRef ds:uri="f1058307-4b03-4ed9-aea5-de6fa5242b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3.xml><?xml version="1.0" encoding="utf-8"?>
<ds:datastoreItem xmlns:ds="http://schemas.openxmlformats.org/officeDocument/2006/customXml" ds:itemID="{C4BD89D9-7255-4D5A-82E5-E966CAEE4330}">
  <ds:schemaRefs>
    <ds:schemaRef ds:uri="http://schemas.microsoft.com/office/2006/documentManagement/types"/>
    <ds:schemaRef ds:uri="http://www.w3.org/XML/1998/namespace"/>
    <ds:schemaRef ds:uri="f1058307-4b03-4ed9-aea5-de6fa5242bb8"/>
    <ds:schemaRef ds:uri="http://purl.org/dc/dcmitype/"/>
    <ds:schemaRef ds:uri="http://purl.org/dc/terms/"/>
    <ds:schemaRef ds:uri="http://purl.org/dc/elements/1.1/"/>
    <ds:schemaRef ds:uri="abbd81f4-3939-46e7-a96a-82bfc67c1155"/>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1321</TotalTime>
  <Words>2859</Words>
  <Application>Microsoft Office PowerPoint</Application>
  <PresentationFormat>Widescreen</PresentationFormat>
  <Paragraphs>359</Paragraphs>
  <Slides>43</Slides>
  <Notes>23</Notes>
  <HiddenSlides>1</HiddenSlides>
  <MMClips>2</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43</vt:i4>
      </vt:variant>
    </vt:vector>
  </HeadingPairs>
  <TitlesOfParts>
    <vt:vector size="59" baseType="lpstr">
      <vt:lpstr>Arial</vt:lpstr>
      <vt:lpstr>Calibri</vt:lpstr>
      <vt:lpstr>Consolas</vt:lpstr>
      <vt:lpstr>Gill Sans MT</vt:lpstr>
      <vt:lpstr>Klavika Medium Condensed</vt:lpstr>
      <vt:lpstr>open sans</vt:lpstr>
      <vt:lpstr>open sans</vt:lpstr>
      <vt:lpstr>Open Sans Light</vt:lpstr>
      <vt:lpstr>Oswald</vt:lpstr>
      <vt:lpstr>Segoe UI</vt:lpstr>
      <vt:lpstr>Segoe UI Light</vt:lpstr>
      <vt:lpstr>Segoe UI Semibold</vt:lpstr>
      <vt:lpstr>Segoe UI Semilight</vt:lpstr>
      <vt:lpstr>Office Theme</vt:lpstr>
      <vt:lpstr>1_Office Theme</vt:lpstr>
      <vt:lpstr>2_Office Theme</vt:lpstr>
      <vt:lpstr>PowerPoint Presentation</vt:lpstr>
      <vt:lpstr>Event Sponsors</vt:lpstr>
      <vt:lpstr>Se préparer à Construire son premier contrôle PCF</vt:lpstr>
      <vt:lpstr>Clément Olivier</vt:lpstr>
      <vt:lpstr>Allan De Castro</vt:lpstr>
      <vt:lpstr>PowerPoint Presentation</vt:lpstr>
      <vt:lpstr>What is the Power Apps Component Framework?</vt:lpstr>
      <vt:lpstr>What is Power Apps?</vt:lpstr>
      <vt:lpstr>History</vt:lpstr>
      <vt:lpstr>Definition</vt:lpstr>
      <vt:lpstr>Out-of-the-box component</vt:lpstr>
      <vt:lpstr>Availability</vt:lpstr>
      <vt:lpstr>Two Types of Components</vt:lpstr>
      <vt:lpstr>Custom Canvas Compositions </vt:lpstr>
      <vt:lpstr>Custom Pro (Dev) Compositions</vt:lpstr>
      <vt:lpstr>Resume</vt:lpstr>
      <vt:lpstr>Examples</vt:lpstr>
      <vt:lpstr>Live demonstration</vt:lpstr>
      <vt:lpstr>Examples</vt:lpstr>
      <vt:lpstr>DEMO</vt:lpstr>
      <vt:lpstr>Examples</vt:lpstr>
      <vt:lpstr>Business Process Flow Viewer</vt:lpstr>
      <vt:lpstr>Getting started with PCF (a.k.a. Goodbye Web Resources) </vt:lpstr>
      <vt:lpstr>Technologies</vt:lpstr>
      <vt:lpstr>Framework Concept</vt:lpstr>
      <vt:lpstr>We spend a lot  of time designing the bridge, but  not enough time thinking about  the people who  are crossing it.</vt:lpstr>
      <vt:lpstr>Thinking before acting</vt:lpstr>
      <vt:lpstr>Equip yourself!</vt:lpstr>
      <vt:lpstr>Power Apps</vt:lpstr>
      <vt:lpstr>XrmToolBox Plugin by Danish </vt:lpstr>
      <vt:lpstr>What makes a custom component ?</vt:lpstr>
      <vt:lpstr>Creating a component</vt:lpstr>
      <vt:lpstr>Managed properties &amp; resources</vt:lpstr>
      <vt:lpstr>Life cycle of a component (index.ts) </vt:lpstr>
      <vt:lpstr>Life cycle of a component (index.ts) </vt:lpstr>
      <vt:lpstr>Build &amp; Debug</vt:lpstr>
      <vt:lpstr>Package a Component &amp; Import the solution</vt:lpstr>
      <vt:lpstr>How to build a PCF Component</vt:lpstr>
      <vt:lpstr>Links / References 1/2</vt:lpstr>
      <vt:lpstr>Links / References 2/2</vt:lpstr>
      <vt:lpstr>Any Questions?</vt:lpstr>
      <vt:lpstr>PowerPoint Presentation</vt:lpstr>
      <vt:lpstr>Thank You For Attending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Allan De Castro</cp:lastModifiedBy>
  <cp:revision>119</cp:revision>
  <dcterms:created xsi:type="dcterms:W3CDTF">2020-02-08T21:32:28Z</dcterms:created>
  <dcterms:modified xsi:type="dcterms:W3CDTF">2021-02-16T19:55:10Z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0x010100924EF7D7085D9B41B34A74466A1A73B6</vt:lpwstr>
  </property>
  <property fmtid="{D5CDD505-2E9C-101B-9397-08002B2CF9AE}" pid="3" name="MSIP_Label_5fae8262-b78e-4366-8929-a5d6aac95320_Enabled">
    <vt:lpwstr>true</vt:lpwstr>
  </property>
  <property fmtid="{D5CDD505-2E9C-101B-9397-08002B2CF9AE}" pid="4" name="MSIP_Label_5fae8262-b78e-4366-8929-a5d6aac95320_SetDate">
    <vt:lpwstr>2021-02-10T19:44:07Z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0e5f44b2-d7f2-445a-8238-63335f99b403</vt:lpwstr>
  </property>
  <property fmtid="{D5CDD505-2E9C-101B-9397-08002B2CF9AE}" pid="9" name="MSIP_Label_5fae8262-b78e-4366-8929-a5d6aac95320_ContentBits">
    <vt:lpwstr>0</vt:lpwstr>
  </property>
</Properties>
</file>